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526" r:id="rId2"/>
    <p:sldId id="763" r:id="rId3"/>
    <p:sldId id="675" r:id="rId4"/>
    <p:sldId id="676" r:id="rId5"/>
    <p:sldId id="765" r:id="rId6"/>
    <p:sldId id="758" r:id="rId7"/>
    <p:sldId id="759" r:id="rId8"/>
    <p:sldId id="766" r:id="rId9"/>
    <p:sldId id="679" r:id="rId10"/>
    <p:sldId id="761" r:id="rId11"/>
    <p:sldId id="729" r:id="rId12"/>
    <p:sldId id="764" r:id="rId13"/>
    <p:sldId id="762" r:id="rId14"/>
    <p:sldId id="756" r:id="rId15"/>
    <p:sldId id="728" r:id="rId16"/>
    <p:sldId id="767" r:id="rId17"/>
    <p:sldId id="768" r:id="rId18"/>
    <p:sldId id="769" r:id="rId19"/>
    <p:sldId id="771" r:id="rId20"/>
    <p:sldId id="772" r:id="rId21"/>
    <p:sldId id="773" r:id="rId22"/>
    <p:sldId id="774" r:id="rId23"/>
    <p:sldId id="776" r:id="rId24"/>
    <p:sldId id="775" r:id="rId25"/>
    <p:sldId id="568" r:id="rId26"/>
  </p:sldIdLst>
  <p:sldSz cx="9001125" cy="5761038"/>
  <p:notesSz cx="6858000" cy="91440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5C1426C-1AF2-4ACC-BC2D-1FC890A52CC5}">
          <p14:sldIdLst>
            <p14:sldId id="526"/>
            <p14:sldId id="763"/>
            <p14:sldId id="675"/>
            <p14:sldId id="676"/>
            <p14:sldId id="765"/>
            <p14:sldId id="758"/>
            <p14:sldId id="759"/>
            <p14:sldId id="766"/>
            <p14:sldId id="679"/>
            <p14:sldId id="761"/>
            <p14:sldId id="729"/>
            <p14:sldId id="764"/>
            <p14:sldId id="762"/>
            <p14:sldId id="756"/>
            <p14:sldId id="728"/>
            <p14:sldId id="767"/>
            <p14:sldId id="768"/>
            <p14:sldId id="769"/>
            <p14:sldId id="771"/>
            <p14:sldId id="772"/>
            <p14:sldId id="773"/>
            <p14:sldId id="774"/>
            <p14:sldId id="776"/>
            <p14:sldId id="775"/>
            <p14:sldId id="56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710">
          <p15:clr>
            <a:srgbClr val="A4A3A4"/>
          </p15:clr>
        </p15:guide>
        <p15:guide id="2" orient="horz" pos="998">
          <p15:clr>
            <a:srgbClr val="A4A3A4"/>
          </p15:clr>
        </p15:guide>
        <p15:guide id="3" pos="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EBC"/>
    <a:srgbClr val="EAAD00"/>
    <a:srgbClr val="FF0000"/>
    <a:srgbClr val="008000"/>
    <a:srgbClr val="0000FF"/>
    <a:srgbClr val="F8F8F8"/>
    <a:srgbClr val="9999FF"/>
    <a:srgbClr val="325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8777" autoAdjust="0"/>
    <p:restoredTop sz="99111" autoAdjust="0"/>
  </p:normalViewPr>
  <p:slideViewPr>
    <p:cSldViewPr>
      <p:cViewPr>
        <p:scale>
          <a:sx n="100" d="100"/>
          <a:sy n="100" d="100"/>
        </p:scale>
        <p:origin x="-1992" y="-726"/>
      </p:cViewPr>
      <p:guideLst>
        <p:guide orient="horz" pos="710"/>
        <p:guide orient="horz" pos="998"/>
        <p:guide pos="520"/>
      </p:guideLst>
    </p:cSldViewPr>
  </p:slideViewPr>
  <p:outlineViewPr>
    <p:cViewPr>
      <p:scale>
        <a:sx n="33" d="100"/>
        <a:sy n="33" d="100"/>
      </p:scale>
      <p:origin x="0" y="21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256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fld id="{7EBA9AFF-EB55-4372-BDA9-7910A92F7A9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7403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0888" y="685800"/>
            <a:ext cx="5356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 smtClean="0"/>
              <a:t>Click to edit Master text styles</a:t>
            </a:r>
          </a:p>
          <a:p>
            <a:pPr lvl="1"/>
            <a:r>
              <a:rPr lang="en-US" altLang="zh-CN" noProof="0" dirty="0" smtClean="0"/>
              <a:t>Second level</a:t>
            </a:r>
          </a:p>
          <a:p>
            <a:pPr lvl="2"/>
            <a:r>
              <a:rPr lang="en-US" altLang="zh-CN" noProof="0" dirty="0" smtClean="0"/>
              <a:t>Third level</a:t>
            </a:r>
          </a:p>
          <a:p>
            <a:pPr lvl="3"/>
            <a:r>
              <a:rPr lang="en-US" altLang="zh-CN" noProof="0" dirty="0" smtClean="0"/>
              <a:t>Fourth level</a:t>
            </a:r>
          </a:p>
          <a:p>
            <a:pPr lvl="4"/>
            <a:r>
              <a:rPr lang="en-US" altLang="zh-CN" noProof="0" dirty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fld id="{00A32F94-DF2A-4767-A1FE-25A5260F0E5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4973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9"/>
          <p:cNvSpPr>
            <a:spLocks/>
          </p:cNvSpPr>
          <p:nvPr/>
        </p:nvSpPr>
        <p:spPr bwMode="gray">
          <a:xfrm>
            <a:off x="3175" y="5330825"/>
            <a:ext cx="8988425" cy="430213"/>
          </a:xfrm>
          <a:custGeom>
            <a:avLst/>
            <a:gdLst/>
            <a:ahLst/>
            <a:cxnLst>
              <a:cxn ang="0">
                <a:pos x="5745" y="9"/>
              </a:cxn>
              <a:cxn ang="0">
                <a:pos x="2449" y="8"/>
              </a:cxn>
              <a:cxn ang="0">
                <a:pos x="2347" y="14"/>
              </a:cxn>
              <a:cxn ang="0">
                <a:pos x="2174" y="93"/>
              </a:cxn>
              <a:cxn ang="0">
                <a:pos x="2046" y="127"/>
              </a:cxn>
              <a:cxn ang="0">
                <a:pos x="0" y="119"/>
              </a:cxn>
              <a:cxn ang="0">
                <a:pos x="0" y="444"/>
              </a:cxn>
              <a:cxn ang="0">
                <a:pos x="3601" y="444"/>
              </a:cxn>
              <a:cxn ang="0">
                <a:pos x="3672" y="424"/>
              </a:cxn>
              <a:cxn ang="0">
                <a:pos x="3883" y="331"/>
              </a:cxn>
              <a:cxn ang="0">
                <a:pos x="3985" y="325"/>
              </a:cxn>
              <a:cxn ang="0">
                <a:pos x="5752" y="325"/>
              </a:cxn>
              <a:cxn ang="0">
                <a:pos x="5745" y="9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b="0" dirty="0">
              <a:ea typeface="黑体" pitchFamily="2" charset="-122"/>
            </a:endParaRPr>
          </a:p>
        </p:txBody>
      </p:sp>
      <p:sp>
        <p:nvSpPr>
          <p:cNvPr id="5" name="Freeform 29"/>
          <p:cNvSpPr>
            <a:spLocks/>
          </p:cNvSpPr>
          <p:nvPr/>
        </p:nvSpPr>
        <p:spPr bwMode="gray">
          <a:xfrm>
            <a:off x="-1588" y="-1588"/>
            <a:ext cx="9012238" cy="4149726"/>
          </a:xfrm>
          <a:custGeom>
            <a:avLst/>
            <a:gdLst/>
            <a:ahLst/>
            <a:cxnLst>
              <a:cxn ang="0">
                <a:pos x="8" y="3103"/>
              </a:cxn>
              <a:cxn ang="0">
                <a:pos x="2913" y="3102"/>
              </a:cxn>
              <a:cxn ang="0">
                <a:pos x="3143" y="3022"/>
              </a:cxn>
              <a:cxn ang="0">
                <a:pos x="3668" y="2460"/>
              </a:cxn>
              <a:cxn ang="0">
                <a:pos x="4129" y="2235"/>
              </a:cxn>
              <a:cxn ang="0">
                <a:pos x="5761" y="2235"/>
              </a:cxn>
              <a:cxn ang="0">
                <a:pos x="5767" y="0"/>
              </a:cxn>
              <a:cxn ang="0">
                <a:pos x="0" y="1"/>
              </a:cxn>
              <a:cxn ang="0">
                <a:pos x="8" y="3103"/>
              </a:cxn>
            </a:cxnLst>
            <a:rect l="0" t="0" r="r" b="b"/>
            <a:pathLst>
              <a:path w="5767" h="3128">
                <a:moveTo>
                  <a:pt x="8" y="3103"/>
                </a:moveTo>
                <a:lnTo>
                  <a:pt x="2913" y="3102"/>
                </a:lnTo>
                <a:cubicBezTo>
                  <a:pt x="3054" y="3102"/>
                  <a:pt x="3012" y="3128"/>
                  <a:pt x="3143" y="3022"/>
                </a:cubicBezTo>
                <a:lnTo>
                  <a:pt x="3668" y="2460"/>
                </a:lnTo>
                <a:cubicBezTo>
                  <a:pt x="3832" y="2329"/>
                  <a:pt x="3809" y="2215"/>
                  <a:pt x="4129" y="2235"/>
                </a:cubicBezTo>
                <a:lnTo>
                  <a:pt x="5761" y="2235"/>
                </a:lnTo>
                <a:lnTo>
                  <a:pt x="5767" y="0"/>
                </a:lnTo>
                <a:lnTo>
                  <a:pt x="0" y="1"/>
                </a:lnTo>
                <a:lnTo>
                  <a:pt x="8" y="3103"/>
                </a:lnTo>
                <a:close/>
              </a:path>
            </a:pathLst>
          </a:custGeom>
          <a:solidFill>
            <a:schemeClr val="bg2">
              <a:alpha val="89999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b="0" dirty="0">
              <a:ea typeface="黑体" pitchFamily="2" charset="-122"/>
            </a:endParaRPr>
          </a:p>
        </p:txBody>
      </p:sp>
      <p:sp>
        <p:nvSpPr>
          <p:cNvPr id="6" name="Freeform 28"/>
          <p:cNvSpPr>
            <a:spLocks/>
          </p:cNvSpPr>
          <p:nvPr/>
        </p:nvSpPr>
        <p:spPr bwMode="gray">
          <a:xfrm>
            <a:off x="0" y="0"/>
            <a:ext cx="9012238" cy="3640138"/>
          </a:xfrm>
          <a:custGeom>
            <a:avLst/>
            <a:gdLst/>
            <a:ahLst/>
            <a:cxnLst>
              <a:cxn ang="0">
                <a:pos x="8" y="2730"/>
              </a:cxn>
              <a:cxn ang="0">
                <a:pos x="3040" y="2726"/>
              </a:cxn>
              <a:cxn ang="0">
                <a:pos x="3347" y="2630"/>
              </a:cxn>
              <a:cxn ang="0">
                <a:pos x="3795" y="2170"/>
              </a:cxn>
              <a:cxn ang="0">
                <a:pos x="4115" y="2080"/>
              </a:cxn>
              <a:cxn ang="0">
                <a:pos x="5760" y="2093"/>
              </a:cxn>
              <a:cxn ang="0">
                <a:pos x="5767" y="0"/>
              </a:cxn>
              <a:cxn ang="0">
                <a:pos x="0" y="1"/>
              </a:cxn>
              <a:cxn ang="0">
                <a:pos x="8" y="2730"/>
              </a:cxn>
            </a:cxnLst>
            <a:rect l="0" t="0" r="r" b="b"/>
            <a:pathLst>
              <a:path w="5767" h="2730">
                <a:moveTo>
                  <a:pt x="8" y="2730"/>
                </a:moveTo>
                <a:lnTo>
                  <a:pt x="3040" y="2726"/>
                </a:lnTo>
                <a:cubicBezTo>
                  <a:pt x="3181" y="2726"/>
                  <a:pt x="3224" y="2728"/>
                  <a:pt x="3347" y="2630"/>
                </a:cubicBezTo>
                <a:lnTo>
                  <a:pt x="3795" y="2170"/>
                </a:lnTo>
                <a:cubicBezTo>
                  <a:pt x="3923" y="2078"/>
                  <a:pt x="3942" y="2074"/>
                  <a:pt x="4115" y="2080"/>
                </a:cubicBezTo>
                <a:lnTo>
                  <a:pt x="5760" y="2093"/>
                </a:lnTo>
                <a:lnTo>
                  <a:pt x="5767" y="0"/>
                </a:lnTo>
                <a:lnTo>
                  <a:pt x="0" y="1"/>
                </a:lnTo>
                <a:lnTo>
                  <a:pt x="8" y="273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89999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b="0" dirty="0">
              <a:ea typeface="黑体" pitchFamily="2" charset="-122"/>
            </a:endParaRPr>
          </a:p>
        </p:txBody>
      </p:sp>
      <p:sp>
        <p:nvSpPr>
          <p:cNvPr id="7" name="Freeform 30"/>
          <p:cNvSpPr>
            <a:spLocks/>
          </p:cNvSpPr>
          <p:nvPr/>
        </p:nvSpPr>
        <p:spPr bwMode="gray">
          <a:xfrm>
            <a:off x="0" y="0"/>
            <a:ext cx="9010650" cy="1344613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1884" y="1008"/>
              </a:cxn>
              <a:cxn ang="0">
                <a:pos x="2152" y="921"/>
              </a:cxn>
              <a:cxn ang="0">
                <a:pos x="2560" y="531"/>
              </a:cxn>
              <a:cxn ang="0">
                <a:pos x="2892" y="448"/>
              </a:cxn>
              <a:cxn ang="0">
                <a:pos x="5766" y="461"/>
              </a:cxn>
              <a:cxn ang="0">
                <a:pos x="5758" y="0"/>
              </a:cxn>
              <a:cxn ang="0">
                <a:pos x="0" y="2"/>
              </a:cxn>
              <a:cxn ang="0">
                <a:pos x="0" y="1008"/>
              </a:cxn>
            </a:cxnLst>
            <a:rect l="0" t="0" r="r" b="b"/>
            <a:pathLst>
              <a:path w="5766" h="1008">
                <a:moveTo>
                  <a:pt x="0" y="1008"/>
                </a:moveTo>
                <a:lnTo>
                  <a:pt x="1884" y="1008"/>
                </a:lnTo>
                <a:cubicBezTo>
                  <a:pt x="2088" y="990"/>
                  <a:pt x="2034" y="1005"/>
                  <a:pt x="2152" y="921"/>
                </a:cubicBezTo>
                <a:lnTo>
                  <a:pt x="2560" y="531"/>
                </a:lnTo>
                <a:cubicBezTo>
                  <a:pt x="2683" y="452"/>
                  <a:pt x="2611" y="454"/>
                  <a:pt x="2892" y="448"/>
                </a:cubicBezTo>
                <a:lnTo>
                  <a:pt x="5766" y="461"/>
                </a:lnTo>
                <a:lnTo>
                  <a:pt x="5758" y="0"/>
                </a:lnTo>
                <a:lnTo>
                  <a:pt x="0" y="2"/>
                </a:lnTo>
                <a:lnTo>
                  <a:pt x="0" y="1008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b="0" dirty="0">
              <a:ea typeface="黑体" pitchFamily="2" charset="-122"/>
            </a:endParaRPr>
          </a:p>
        </p:txBody>
      </p:sp>
      <p:sp>
        <p:nvSpPr>
          <p:cNvPr id="8" name="Freeform 27" descr="1"/>
          <p:cNvSpPr>
            <a:spLocks/>
          </p:cNvSpPr>
          <p:nvPr/>
        </p:nvSpPr>
        <p:spPr bwMode="gray">
          <a:xfrm>
            <a:off x="750888" y="639763"/>
            <a:ext cx="9026525" cy="1144587"/>
          </a:xfrm>
          <a:custGeom>
            <a:avLst/>
            <a:gdLst>
              <a:gd name="T0" fmla="*/ 0 w 5777"/>
              <a:gd name="T1" fmla="*/ 858 h 858"/>
              <a:gd name="T2" fmla="*/ 1926 w 5777"/>
              <a:gd name="T3" fmla="*/ 857 h 858"/>
              <a:gd name="T4" fmla="*/ 2157 w 5777"/>
              <a:gd name="T5" fmla="*/ 793 h 858"/>
              <a:gd name="T6" fmla="*/ 2509 w 5777"/>
              <a:gd name="T7" fmla="*/ 473 h 858"/>
              <a:gd name="T8" fmla="*/ 2970 w 5777"/>
              <a:gd name="T9" fmla="*/ 390 h 858"/>
              <a:gd name="T10" fmla="*/ 5773 w 5777"/>
              <a:gd name="T11" fmla="*/ 388 h 858"/>
              <a:gd name="T12" fmla="*/ 5777 w 5777"/>
              <a:gd name="T13" fmla="*/ 0 h 858"/>
              <a:gd name="T14" fmla="*/ 0 w 5777"/>
              <a:gd name="T15" fmla="*/ 2 h 858"/>
              <a:gd name="T16" fmla="*/ 0 w 5777"/>
              <a:gd name="T17" fmla="*/ 858 h 85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777"/>
              <a:gd name="T28" fmla="*/ 0 h 858"/>
              <a:gd name="T29" fmla="*/ 5777 w 5777"/>
              <a:gd name="T30" fmla="*/ 858 h 85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777" h="858">
                <a:moveTo>
                  <a:pt x="0" y="858"/>
                </a:moveTo>
                <a:lnTo>
                  <a:pt x="1926" y="857"/>
                </a:lnTo>
                <a:cubicBezTo>
                  <a:pt x="2067" y="857"/>
                  <a:pt x="2068" y="850"/>
                  <a:pt x="2157" y="793"/>
                </a:cubicBezTo>
                <a:lnTo>
                  <a:pt x="2509" y="473"/>
                </a:lnTo>
                <a:cubicBezTo>
                  <a:pt x="2644" y="406"/>
                  <a:pt x="2477" y="396"/>
                  <a:pt x="2970" y="390"/>
                </a:cubicBezTo>
                <a:lnTo>
                  <a:pt x="5773" y="388"/>
                </a:lnTo>
                <a:lnTo>
                  <a:pt x="5777" y="0"/>
                </a:lnTo>
                <a:lnTo>
                  <a:pt x="0" y="2"/>
                </a:lnTo>
                <a:lnTo>
                  <a:pt x="0" y="858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b="0" dirty="0">
              <a:ea typeface="黑体" pitchFamily="2" charset="-122"/>
            </a:endParaRPr>
          </a:p>
        </p:txBody>
      </p:sp>
      <p:sp>
        <p:nvSpPr>
          <p:cNvPr id="9" name="Text Box 36"/>
          <p:cNvSpPr txBox="1">
            <a:spLocks noChangeArrowheads="1"/>
          </p:cNvSpPr>
          <p:nvPr/>
        </p:nvSpPr>
        <p:spPr bwMode="gray">
          <a:xfrm>
            <a:off x="7275513" y="639763"/>
            <a:ext cx="15763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chemeClr val="tx2"/>
                </a:solidFill>
                <a:latin typeface="Arial Black" pitchFamily="34" charset="0"/>
                <a:ea typeface="黑体" pitchFamily="2" charset="-122"/>
              </a:rPr>
              <a:t>L/O/G/O</a:t>
            </a:r>
          </a:p>
        </p:txBody>
      </p:sp>
      <p:sp>
        <p:nvSpPr>
          <p:cNvPr id="10" name="Freeform 37"/>
          <p:cNvSpPr>
            <a:spLocks/>
          </p:cNvSpPr>
          <p:nvPr/>
        </p:nvSpPr>
        <p:spPr bwMode="gray">
          <a:xfrm>
            <a:off x="3175" y="3832225"/>
            <a:ext cx="8988425" cy="430213"/>
          </a:xfrm>
          <a:custGeom>
            <a:avLst/>
            <a:gdLst/>
            <a:ahLst/>
            <a:cxnLst>
              <a:cxn ang="0">
                <a:pos x="5745" y="9"/>
              </a:cxn>
              <a:cxn ang="0">
                <a:pos x="2449" y="8"/>
              </a:cxn>
              <a:cxn ang="0">
                <a:pos x="2347" y="14"/>
              </a:cxn>
              <a:cxn ang="0">
                <a:pos x="2174" y="93"/>
              </a:cxn>
              <a:cxn ang="0">
                <a:pos x="2046" y="127"/>
              </a:cxn>
              <a:cxn ang="0">
                <a:pos x="0" y="119"/>
              </a:cxn>
              <a:cxn ang="0">
                <a:pos x="0" y="444"/>
              </a:cxn>
              <a:cxn ang="0">
                <a:pos x="3601" y="444"/>
              </a:cxn>
              <a:cxn ang="0">
                <a:pos x="3672" y="424"/>
              </a:cxn>
              <a:cxn ang="0">
                <a:pos x="3883" y="331"/>
              </a:cxn>
              <a:cxn ang="0">
                <a:pos x="3985" y="325"/>
              </a:cxn>
              <a:cxn ang="0">
                <a:pos x="5752" y="325"/>
              </a:cxn>
              <a:cxn ang="0">
                <a:pos x="5745" y="9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b="0" dirty="0">
              <a:ea typeface="黑体" pitchFamily="2" charset="-122"/>
            </a:endParaRPr>
          </a:p>
        </p:txBody>
      </p:sp>
      <p:pic>
        <p:nvPicPr>
          <p:cNvPr id="11" name="Picture 31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4565650" y="1549400"/>
            <a:ext cx="4411663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3"/>
          <p:cNvSpPr>
            <a:spLocks noChangeArrowheads="1"/>
          </p:cNvSpPr>
          <p:nvPr/>
        </p:nvSpPr>
        <p:spPr bwMode="gray">
          <a:xfrm>
            <a:off x="393700" y="3776663"/>
            <a:ext cx="1027113" cy="876300"/>
          </a:xfrm>
          <a:prstGeom prst="roundRect">
            <a:avLst>
              <a:gd name="adj" fmla="val 10079"/>
            </a:avLst>
          </a:prstGeom>
          <a:blipFill dpi="0" rotWithShape="1">
            <a:blip r:embed="rId4" cstate="print"/>
            <a:srcRect/>
            <a:stretch>
              <a:fillRect/>
            </a:stretch>
          </a:blipFill>
          <a:ln w="2857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b="0" dirty="0">
              <a:ea typeface="黑体" pitchFamily="2" charset="-122"/>
            </a:endParaRPr>
          </a:p>
        </p:txBody>
      </p:sp>
      <p:sp>
        <p:nvSpPr>
          <p:cNvPr id="13" name="AutoShape 34"/>
          <p:cNvSpPr>
            <a:spLocks noChangeArrowheads="1"/>
          </p:cNvSpPr>
          <p:nvPr/>
        </p:nvSpPr>
        <p:spPr bwMode="gray">
          <a:xfrm>
            <a:off x="1590675" y="3776663"/>
            <a:ext cx="1027113" cy="876300"/>
          </a:xfrm>
          <a:prstGeom prst="roundRect">
            <a:avLst>
              <a:gd name="adj" fmla="val 10079"/>
            </a:avLst>
          </a:prstGeom>
          <a:blipFill dpi="0" rotWithShape="1">
            <a:blip r:embed="rId5" cstate="print"/>
            <a:srcRect/>
            <a:stretch>
              <a:fillRect/>
            </a:stretch>
          </a:blipFill>
          <a:ln w="2857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b="0" dirty="0">
              <a:ea typeface="黑体" pitchFamily="2" charset="-122"/>
            </a:endParaRPr>
          </a:p>
        </p:txBody>
      </p:sp>
      <p:sp>
        <p:nvSpPr>
          <p:cNvPr id="14" name="AutoShape 35"/>
          <p:cNvSpPr>
            <a:spLocks noChangeArrowheads="1"/>
          </p:cNvSpPr>
          <p:nvPr/>
        </p:nvSpPr>
        <p:spPr bwMode="gray">
          <a:xfrm>
            <a:off x="2797175" y="3776663"/>
            <a:ext cx="1027113" cy="876300"/>
          </a:xfrm>
          <a:prstGeom prst="roundRect">
            <a:avLst>
              <a:gd name="adj" fmla="val 10079"/>
            </a:avLst>
          </a:prstGeom>
          <a:blipFill dpi="0" rotWithShape="1">
            <a:blip r:embed="rId6" cstate="print"/>
            <a:srcRect/>
            <a:stretch>
              <a:fillRect/>
            </a:stretch>
          </a:blipFill>
          <a:ln w="2857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b="0" dirty="0">
              <a:ea typeface="黑体" pitchFamily="2" charset="-122"/>
            </a:endParaRPr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ctrTitle"/>
          </p:nvPr>
        </p:nvSpPr>
        <p:spPr bwMode="gray">
          <a:xfrm>
            <a:off x="228600" y="1828800"/>
            <a:ext cx="5486400" cy="1470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28600" y="3200400"/>
            <a:ext cx="54721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dist">
              <a:buFontTx/>
              <a:buNone/>
              <a:defRPr sz="1600" i="1">
                <a:latin typeface="Times New Roman" pitchFamily="18" charset="0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5" name="Rectangle 17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750888" y="5441950"/>
            <a:ext cx="2100262" cy="2063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Arial" pitchFamily="34" charset="0"/>
                <a:ea typeface="黑体" pitchFamily="2" charset="-122"/>
              </a:defRPr>
            </a:lvl1pPr>
          </a:lstStyle>
          <a:p>
            <a:pPr>
              <a:defRPr/>
            </a:pPr>
            <a:fld id="{E6E7EDD8-3FBF-4D86-BE56-8243A681F771}" type="datetime1">
              <a:rPr lang="zh-CN" altLang="en-US"/>
              <a:pPr>
                <a:defRPr/>
              </a:pPr>
              <a:t>2015/12/28</a:t>
            </a:fld>
            <a:endParaRPr lang="en-US" altLang="zh-CN"/>
          </a:p>
        </p:txBody>
      </p:sp>
      <p:sp>
        <p:nvSpPr>
          <p:cNvPr id="16" name="Rectangle 18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000375" y="5441950"/>
            <a:ext cx="3225800" cy="2063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Arial" pitchFamily="34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19"/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300038" y="5441950"/>
            <a:ext cx="374650" cy="2063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fld id="{1FCFCB83-0DBA-442A-ACAB-EE7F193328A2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3557"/>
            <a:ext cx="8229600" cy="723888"/>
          </a:xfrm>
          <a:prstGeom prst="rect">
            <a:avLst/>
          </a:prstGeom>
        </p:spPr>
        <p:txBody>
          <a:bodyPr/>
          <a:lstStyle>
            <a:lvl1pPr>
              <a:defRPr sz="3200" u="sng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380321"/>
            <a:ext cx="8229600" cy="4525963"/>
          </a:xfrm>
          <a:prstGeom prst="rect">
            <a:avLst/>
          </a:prstGeom>
        </p:spPr>
        <p:txBody>
          <a:bodyPr/>
          <a:lstStyle>
            <a:lvl1pPr marL="447675" indent="-447675">
              <a:buFont typeface="Wingdings" pitchFamily="2" charset="2"/>
              <a:buChar char="n"/>
              <a:tabLst>
                <a:tab pos="265113" algn="l"/>
              </a:tabLst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6" descr="责任未来PPT内页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534988"/>
            <a:ext cx="899795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8" descr="LOGO副本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7163" y="138113"/>
            <a:ext cx="13716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5" descr="图片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681163" y="271463"/>
            <a:ext cx="73199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  <p:sldLayoutId id="2147483651" r:id="rId13"/>
    <p:sldLayoutId id="2147483650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package" Target="../embeddings/Microsoft_Word___1.docx"/><Relationship Id="rId7" Type="http://schemas.openxmlformats.org/officeDocument/2006/relationships/package" Target="../embeddings/Microsoft_Excel____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11" Type="http://schemas.openxmlformats.org/officeDocument/2006/relationships/image" Target="../media/image25.png"/><Relationship Id="rId5" Type="http://schemas.openxmlformats.org/officeDocument/2006/relationships/package" Target="../embeddings/Microsoft_Excel____2.xlsx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package" Target="../embeddings/Microsoft_Word___4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1" descr="封面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-69021"/>
            <a:ext cx="8997950" cy="575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矩形 11"/>
          <p:cNvSpPr>
            <a:spLocks noChangeArrowheads="1"/>
          </p:cNvSpPr>
          <p:nvPr/>
        </p:nvSpPr>
        <p:spPr bwMode="auto">
          <a:xfrm>
            <a:off x="2747963" y="3952875"/>
            <a:ext cx="6253162" cy="304800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8F8F8"/>
              </a:solidFill>
            </a:endParaRPr>
          </a:p>
        </p:txBody>
      </p:sp>
      <p:pic>
        <p:nvPicPr>
          <p:cNvPr id="18435" name="Picture 8" descr="LOGO副本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3" y="366713"/>
            <a:ext cx="21336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3282364" y="1872407"/>
            <a:ext cx="5507042" cy="4979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0" dirty="0" smtClean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+mj-ea"/>
                <a:ea typeface="+mj-ea"/>
              </a:rPr>
              <a:t>性能测试流程与文档规范</a:t>
            </a:r>
            <a:endParaRPr lang="zh-CN" altLang="en-US" sz="24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+mj-ea"/>
              <a:ea typeface="+mj-ea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4762896" y="2801227"/>
            <a:ext cx="254597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en-US" altLang="zh-CN" sz="1600" dirty="0" smtClean="0">
              <a:solidFill>
                <a:srgbClr val="F8F8F8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rgbClr val="F8F8F8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defRPr/>
            </a:pPr>
            <a:r>
              <a:rPr lang="zh-CN" altLang="en-US" sz="1600" dirty="0" smtClean="0">
                <a:solidFill>
                  <a:srgbClr val="F8F8F8"/>
                </a:solidFill>
                <a:latin typeface="黑体" pitchFamily="2" charset="-122"/>
                <a:ea typeface="黑体" pitchFamily="2" charset="-122"/>
              </a:rPr>
              <a:t>测试中心</a:t>
            </a:r>
            <a:r>
              <a:rPr lang="en-US" altLang="zh-CN" sz="1600" dirty="0" smtClean="0">
                <a:solidFill>
                  <a:srgbClr val="F8F8F8"/>
                </a:solidFill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sz="1600" dirty="0" smtClean="0">
                <a:solidFill>
                  <a:srgbClr val="F8F8F8"/>
                </a:solidFill>
                <a:latin typeface="黑体" pitchFamily="2" charset="-122"/>
                <a:ea typeface="黑体" pitchFamily="2" charset="-122"/>
              </a:rPr>
              <a:t>测试四部</a:t>
            </a:r>
            <a:endParaRPr lang="en-US" altLang="zh-CN" sz="1600" dirty="0" smtClean="0">
              <a:solidFill>
                <a:srgbClr val="F8F8F8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defRPr/>
            </a:pPr>
            <a:r>
              <a:rPr lang="en-US" altLang="zh-CN" sz="1600" dirty="0" smtClean="0">
                <a:solidFill>
                  <a:srgbClr val="F8F8F8"/>
                </a:solidFill>
                <a:latin typeface="黑体" pitchFamily="2" charset="-122"/>
                <a:ea typeface="黑体" pitchFamily="2" charset="-122"/>
              </a:rPr>
              <a:t>20151222</a:t>
            </a:r>
            <a:endParaRPr lang="en-US" altLang="zh-CN" sz="1600" dirty="0">
              <a:solidFill>
                <a:srgbClr val="F8F8F8"/>
              </a:solidFill>
              <a:latin typeface="黑体" pitchFamily="2" charset="-122"/>
              <a:ea typeface="黑体" pitchFamily="2" charset="-122"/>
            </a:endParaRPr>
          </a:p>
          <a:p>
            <a:pPr>
              <a:defRPr/>
            </a:pPr>
            <a:endParaRPr lang="en-US" altLang="zh-CN" sz="1600" dirty="0">
              <a:solidFill>
                <a:srgbClr val="F8F8F8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707047"/>
              </p:ext>
            </p:extLst>
          </p:nvPr>
        </p:nvGraphicFramePr>
        <p:xfrm>
          <a:off x="396106" y="1728391"/>
          <a:ext cx="8101013" cy="3478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767"/>
                <a:gridCol w="565493"/>
                <a:gridCol w="565493"/>
                <a:gridCol w="243293"/>
                <a:gridCol w="243293"/>
                <a:gridCol w="243293"/>
                <a:gridCol w="617704"/>
                <a:gridCol w="3384376"/>
                <a:gridCol w="633646"/>
                <a:gridCol w="1058655"/>
              </a:tblGrid>
              <a:tr h="1062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 dirty="0">
                          <a:effectLst/>
                        </a:rPr>
                        <a:t>需求编号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 dirty="0">
                          <a:effectLst/>
                        </a:rPr>
                        <a:t>测试原始需求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操作步骤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背景数据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(</a:t>
                      </a:r>
                      <a:r>
                        <a:rPr lang="zh-CN" altLang="en-US" sz="600" u="none" strike="noStrike">
                          <a:effectLst/>
                        </a:rPr>
                        <a:t>测试数据）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场景策略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</a:tr>
              <a:tr h="3120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名称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用户在线及并发数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u="none" strike="noStrike">
                          <a:effectLst/>
                        </a:rPr>
                        <a:t>90%</a:t>
                      </a:r>
                      <a:r>
                        <a:rPr lang="zh-CN" altLang="en-US" sz="600" u="none" strike="noStrike">
                          <a:effectLst/>
                        </a:rPr>
                        <a:t>响应时间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事务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成功率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内存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zh-CN" altLang="en-US" sz="600" u="none" strike="noStrike">
                          <a:effectLst/>
                        </a:rPr>
                        <a:t>使用率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CPU</a:t>
                      </a:r>
                      <a:r>
                        <a:rPr lang="zh-CN" altLang="en-US" sz="600" u="none" strike="noStrike">
                          <a:effectLst/>
                        </a:rPr>
                        <a:t>使用率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649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V1.0_CR001_Case.001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登录系统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u="none" strike="noStrike">
                          <a:effectLst/>
                        </a:rPr>
                        <a:t>250</a:t>
                      </a:r>
                      <a:r>
                        <a:rPr lang="zh-CN" altLang="en-US" sz="600" u="none" strike="noStrike">
                          <a:effectLst/>
                        </a:rPr>
                        <a:t>在线</a:t>
                      </a:r>
                      <a:r>
                        <a:rPr lang="en-US" altLang="zh-CN" sz="600" u="none" strike="noStrike">
                          <a:effectLst/>
                        </a:rPr>
                        <a:t>80</a:t>
                      </a:r>
                      <a:r>
                        <a:rPr lang="zh-CN" altLang="en-US" sz="600" u="none" strike="noStrike">
                          <a:effectLst/>
                        </a:rPr>
                        <a:t>并发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≦3</a:t>
                      </a:r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≧</a:t>
                      </a:r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26262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 dirty="0">
                          <a:effectLst/>
                        </a:rPr>
                        <a:t>≦</a:t>
                      </a:r>
                      <a:r>
                        <a:rPr lang="en-US" altLang="zh-CN" sz="600" u="none" strike="noStrike" dirty="0">
                          <a:effectLst/>
                        </a:rPr>
                        <a:t>70%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 dirty="0">
                          <a:effectLst/>
                        </a:rPr>
                        <a:t>1</a:t>
                      </a:r>
                      <a:r>
                        <a:rPr lang="zh-CN" altLang="en-US" sz="600" u="none" strike="noStrike" dirty="0">
                          <a:effectLst/>
                        </a:rPr>
                        <a:t>、打开链接：</a:t>
                      </a:r>
                      <a:r>
                        <a:rPr lang="en-US" sz="600" u="none" strike="noStrike" dirty="0">
                          <a:effectLst/>
                        </a:rPr>
                        <a:t>http://192.168.203.47:8005/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2、</a:t>
                      </a:r>
                      <a:r>
                        <a:rPr lang="zh-CN" altLang="en-US" sz="600" u="none" strike="noStrike" dirty="0">
                          <a:effectLst/>
                        </a:rPr>
                        <a:t>输入学生账号登录系统（</a:t>
                      </a:r>
                      <a:r>
                        <a:rPr lang="en-US" sz="600" u="none" strike="noStrike" dirty="0" err="1">
                          <a:effectLst/>
                        </a:rPr>
                        <a:t>xuesheng</a:t>
                      </a:r>
                      <a:r>
                        <a:rPr lang="en-US" sz="600" u="none" strike="noStrike" dirty="0">
                          <a:effectLst/>
                        </a:rPr>
                        <a:t>）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3、</a:t>
                      </a:r>
                      <a:r>
                        <a:rPr lang="zh-CN" altLang="en-US" sz="600" u="none" strike="noStrike" dirty="0">
                          <a:effectLst/>
                        </a:rPr>
                        <a:t>点登录</a:t>
                      </a:r>
                      <a:r>
                        <a:rPr lang="zh-CN" altLang="en-US" sz="600" u="none" strike="noStrike" dirty="0" smtClean="0">
                          <a:effectLst/>
                        </a:rPr>
                        <a:t>（点击登录之前，添加事务</a:t>
                      </a:r>
                      <a:r>
                        <a:rPr lang="zh-CN" altLang="en-US" sz="600" u="none" strike="noStrike" dirty="0">
                          <a:effectLst/>
                        </a:rPr>
                        <a:t>：登录系统），页面加载完后（结束事务：登录系统）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en-US" altLang="zh-CN" sz="600" u="none" strike="noStrike" dirty="0">
                          <a:effectLst/>
                        </a:rPr>
                        <a:t>4</a:t>
                      </a:r>
                      <a:r>
                        <a:rPr lang="zh-CN" altLang="en-US" sz="600" u="none" strike="noStrike" dirty="0">
                          <a:effectLst/>
                        </a:rPr>
                        <a:t>、点击注销，退出系统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 dirty="0">
                          <a:effectLst/>
                        </a:rPr>
                        <a:t>1</a:t>
                      </a:r>
                      <a:r>
                        <a:rPr lang="zh-CN" altLang="en-US" sz="600" u="none" strike="noStrike" dirty="0">
                          <a:effectLst/>
                        </a:rPr>
                        <a:t>、用户数：</a:t>
                      </a:r>
                      <a:r>
                        <a:rPr lang="en-US" altLang="zh-CN" sz="600" u="none" strike="noStrike" dirty="0">
                          <a:effectLst/>
                        </a:rPr>
                        <a:t>250</a:t>
                      </a:r>
                      <a:br>
                        <a:rPr lang="en-US" altLang="zh-CN" sz="600" u="none" strike="noStrike" dirty="0">
                          <a:effectLst/>
                        </a:rPr>
                      </a:br>
                      <a:r>
                        <a:rPr lang="en-US" altLang="zh-CN" sz="600" u="none" strike="noStrike" dirty="0">
                          <a:effectLst/>
                        </a:rPr>
                        <a:t>2</a:t>
                      </a:r>
                      <a:r>
                        <a:rPr lang="zh-CN" altLang="en-US" sz="600" u="none" strike="noStrike" dirty="0">
                          <a:effectLst/>
                        </a:rPr>
                        <a:t>、递增方式：每</a:t>
                      </a:r>
                      <a:r>
                        <a:rPr lang="en-US" altLang="zh-CN" sz="600" u="none" strike="noStrike" dirty="0">
                          <a:effectLst/>
                        </a:rPr>
                        <a:t>1s</a:t>
                      </a:r>
                      <a:r>
                        <a:rPr lang="zh-CN" altLang="en-US" sz="600" u="none" strike="noStrike" dirty="0">
                          <a:effectLst/>
                        </a:rPr>
                        <a:t>加载</a:t>
                      </a:r>
                      <a:r>
                        <a:rPr lang="en-US" altLang="zh-CN" sz="600" u="none" strike="noStrike" dirty="0">
                          <a:effectLst/>
                        </a:rPr>
                        <a:t>10</a:t>
                      </a:r>
                      <a:r>
                        <a:rPr lang="zh-CN" altLang="en-US" sz="600" u="none" strike="noStrike" dirty="0">
                          <a:effectLst/>
                        </a:rPr>
                        <a:t>个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Vuser</a:t>
                      </a:r>
                      <a:r>
                        <a:rPr lang="en-US" altLang="zh-CN" sz="600" u="none" strike="noStrike" dirty="0">
                          <a:effectLst/>
                        </a:rPr>
                        <a:t/>
                      </a:r>
                      <a:br>
                        <a:rPr lang="en-US" altLang="zh-CN" sz="600" u="none" strike="noStrike" dirty="0">
                          <a:effectLst/>
                        </a:rPr>
                      </a:br>
                      <a:r>
                        <a:rPr lang="en-US" altLang="zh-CN" sz="600" u="none" strike="noStrike" dirty="0">
                          <a:effectLst/>
                        </a:rPr>
                        <a:t>3</a:t>
                      </a:r>
                      <a:r>
                        <a:rPr lang="zh-CN" altLang="en-US" sz="600" u="none" strike="noStrike" dirty="0">
                          <a:effectLst/>
                        </a:rPr>
                        <a:t>、递减方式：每</a:t>
                      </a:r>
                      <a:r>
                        <a:rPr lang="en-US" altLang="zh-CN" sz="600" u="none" strike="noStrike" dirty="0">
                          <a:effectLst/>
                        </a:rPr>
                        <a:t>1s</a:t>
                      </a:r>
                      <a:r>
                        <a:rPr lang="zh-CN" altLang="en-US" sz="600" u="none" strike="noStrike" dirty="0">
                          <a:effectLst/>
                        </a:rPr>
                        <a:t>退出</a:t>
                      </a:r>
                      <a:r>
                        <a:rPr lang="en-US" altLang="zh-CN" sz="600" u="none" strike="noStrike" dirty="0">
                          <a:effectLst/>
                        </a:rPr>
                        <a:t>10</a:t>
                      </a:r>
                      <a:r>
                        <a:rPr lang="zh-CN" altLang="en-US" sz="600" u="none" strike="noStrike" dirty="0">
                          <a:effectLst/>
                        </a:rPr>
                        <a:t>个</a:t>
                      </a:r>
                      <a:r>
                        <a:rPr lang="en-US" altLang="zh-CN" sz="600" u="none" strike="noStrike" dirty="0" err="1">
                          <a:effectLst/>
                        </a:rPr>
                        <a:t>Vuser</a:t>
                      </a:r>
                      <a:r>
                        <a:rPr lang="en-US" altLang="zh-CN" sz="600" u="none" strike="noStrike" dirty="0">
                          <a:effectLst/>
                        </a:rPr>
                        <a:t/>
                      </a:r>
                      <a:br>
                        <a:rPr lang="en-US" altLang="zh-CN" sz="600" u="none" strike="noStrike" dirty="0">
                          <a:effectLst/>
                        </a:rPr>
                      </a:br>
                      <a:r>
                        <a:rPr lang="en-US" altLang="zh-CN" sz="600" u="none" strike="noStrike" dirty="0">
                          <a:effectLst/>
                        </a:rPr>
                        <a:t>4</a:t>
                      </a:r>
                      <a:r>
                        <a:rPr lang="zh-CN" altLang="en-US" sz="600" u="none" strike="noStrike" dirty="0">
                          <a:effectLst/>
                        </a:rPr>
                        <a:t>、是否采用集合点策略： 是</a:t>
                      </a:r>
                      <a:br>
                        <a:rPr lang="zh-CN" altLang="en-US" sz="600" u="none" strike="noStrike" dirty="0">
                          <a:effectLst/>
                        </a:rPr>
                      </a:br>
                      <a:r>
                        <a:rPr lang="en-US" altLang="zh-CN" sz="600" u="none" strike="noStrike" dirty="0">
                          <a:effectLst/>
                        </a:rPr>
                        <a:t>5</a:t>
                      </a:r>
                      <a:r>
                        <a:rPr lang="zh-CN" altLang="en-US" sz="600" u="none" strike="noStrike" dirty="0">
                          <a:effectLst/>
                        </a:rPr>
                        <a:t>、思考时间策略：忽略思考时间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</a:tr>
              <a:tr h="7649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V1.0_CR002_Case.002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砧穗选择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u="none" strike="noStrike">
                          <a:effectLst/>
                        </a:rPr>
                        <a:t>250</a:t>
                      </a:r>
                      <a:r>
                        <a:rPr lang="zh-CN" altLang="en-US" sz="600" u="none" strike="noStrike">
                          <a:effectLst/>
                        </a:rPr>
                        <a:t>在线</a:t>
                      </a:r>
                      <a:r>
                        <a:rPr lang="en-US" altLang="zh-CN" sz="600" u="none" strike="noStrike">
                          <a:effectLst/>
                        </a:rPr>
                        <a:t>60</a:t>
                      </a:r>
                      <a:r>
                        <a:rPr lang="zh-CN" altLang="en-US" sz="600" u="none" strike="noStrike">
                          <a:effectLst/>
                        </a:rPr>
                        <a:t>并发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≦5</a:t>
                      </a:r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≧</a:t>
                      </a:r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26262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、打开链接：</a:t>
                      </a:r>
                      <a:r>
                        <a:rPr lang="en-US" sz="600" u="none" strike="noStrike">
                          <a:effectLst/>
                        </a:rPr>
                        <a:t>http://192.168.203.47:8005/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2、</a:t>
                      </a:r>
                      <a:r>
                        <a:rPr lang="zh-CN" altLang="en-US" sz="600" u="none" strike="noStrike">
                          <a:effectLst/>
                        </a:rPr>
                        <a:t>输入学生账号登录系统（</a:t>
                      </a:r>
                      <a:r>
                        <a:rPr lang="en-US" sz="600" u="none" strike="noStrike">
                          <a:effectLst/>
                        </a:rPr>
                        <a:t>xuesheng）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3、</a:t>
                      </a:r>
                      <a:r>
                        <a:rPr lang="zh-CN" altLang="en-US" sz="600" u="none" strike="noStrike">
                          <a:effectLst/>
                        </a:rPr>
                        <a:t>点击‘西瓜劈接’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r>
                        <a:rPr lang="zh-CN" altLang="en-US" sz="600" u="none" strike="noStrike">
                          <a:effectLst/>
                        </a:rPr>
                        <a:t>、点击模块训练（点击模块训练之前，添加事务：砧穗选择页面打开），页面加载完后（结束事务：砧穗选择页面打开）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5</a:t>
                      </a:r>
                      <a:r>
                        <a:rPr lang="zh-CN" altLang="en-US" sz="600" u="none" strike="noStrike">
                          <a:effectLst/>
                        </a:rPr>
                        <a:t>、点击注销，退出系统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、用户数：</a:t>
                      </a:r>
                      <a:r>
                        <a:rPr lang="en-US" altLang="zh-CN" sz="600" u="none" strike="noStrike">
                          <a:effectLst/>
                        </a:rPr>
                        <a:t>250</a:t>
                      </a:r>
                      <a:br>
                        <a:rPr lang="en-US" altLang="zh-CN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r>
                        <a:rPr lang="zh-CN" altLang="en-US" sz="600" u="none" strike="noStrike">
                          <a:effectLst/>
                        </a:rPr>
                        <a:t>、递增方式：每</a:t>
                      </a:r>
                      <a:r>
                        <a:rPr lang="en-US" altLang="zh-CN" sz="600" u="none" strike="noStrike">
                          <a:effectLst/>
                        </a:rPr>
                        <a:t>1s</a:t>
                      </a:r>
                      <a:r>
                        <a:rPr lang="zh-CN" altLang="en-US" sz="600" u="none" strike="noStrike">
                          <a:effectLst/>
                        </a:rPr>
                        <a:t>加载</a:t>
                      </a:r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r>
                        <a:rPr lang="zh-CN" altLang="en-US" sz="600" u="none" strike="noStrike">
                          <a:effectLst/>
                        </a:rPr>
                        <a:t>个</a:t>
                      </a:r>
                      <a:r>
                        <a:rPr lang="en-US" altLang="zh-CN" sz="600" u="none" strike="noStrike">
                          <a:effectLst/>
                        </a:rPr>
                        <a:t>Vuser</a:t>
                      </a:r>
                      <a:br>
                        <a:rPr lang="en-US" altLang="zh-CN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r>
                        <a:rPr lang="zh-CN" altLang="en-US" sz="600" u="none" strike="noStrike">
                          <a:effectLst/>
                        </a:rPr>
                        <a:t>、递减方式：每</a:t>
                      </a:r>
                      <a:r>
                        <a:rPr lang="en-US" altLang="zh-CN" sz="600" u="none" strike="noStrike">
                          <a:effectLst/>
                        </a:rPr>
                        <a:t>1s</a:t>
                      </a:r>
                      <a:r>
                        <a:rPr lang="zh-CN" altLang="en-US" sz="600" u="none" strike="noStrike">
                          <a:effectLst/>
                        </a:rPr>
                        <a:t>退出</a:t>
                      </a:r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r>
                        <a:rPr lang="zh-CN" altLang="en-US" sz="600" u="none" strike="noStrike">
                          <a:effectLst/>
                        </a:rPr>
                        <a:t>个</a:t>
                      </a:r>
                      <a:r>
                        <a:rPr lang="en-US" altLang="zh-CN" sz="600" u="none" strike="noStrike">
                          <a:effectLst/>
                        </a:rPr>
                        <a:t>Vuser</a:t>
                      </a:r>
                      <a:br>
                        <a:rPr lang="en-US" altLang="zh-CN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r>
                        <a:rPr lang="zh-CN" altLang="en-US" sz="600" u="none" strike="noStrike">
                          <a:effectLst/>
                        </a:rPr>
                        <a:t>、是否采用集合点策略： 是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5</a:t>
                      </a:r>
                      <a:r>
                        <a:rPr lang="zh-CN" altLang="en-US" sz="600" u="none" strike="noStrike">
                          <a:effectLst/>
                        </a:rPr>
                        <a:t>、思考时间策略：忽略思考时间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</a:tr>
              <a:tr h="7649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V1.0_CR003_Case.003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理论测试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u="none" strike="noStrike">
                          <a:effectLst/>
                        </a:rPr>
                        <a:t>250</a:t>
                      </a:r>
                      <a:r>
                        <a:rPr lang="zh-CN" altLang="en-US" sz="600" u="none" strike="noStrike">
                          <a:effectLst/>
                        </a:rPr>
                        <a:t>在线</a:t>
                      </a:r>
                      <a:r>
                        <a:rPr lang="en-US" altLang="zh-CN" sz="600" u="none" strike="noStrike">
                          <a:effectLst/>
                        </a:rPr>
                        <a:t>60</a:t>
                      </a:r>
                      <a:r>
                        <a:rPr lang="zh-CN" altLang="en-US" sz="600" u="none" strike="noStrike">
                          <a:effectLst/>
                        </a:rPr>
                        <a:t>并发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≦3</a:t>
                      </a:r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≧</a:t>
                      </a:r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26262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、打开链接：</a:t>
                      </a:r>
                      <a:r>
                        <a:rPr lang="en-US" sz="600" u="none" strike="noStrike">
                          <a:effectLst/>
                        </a:rPr>
                        <a:t>http://192.168.203.47:8005/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2、</a:t>
                      </a:r>
                      <a:r>
                        <a:rPr lang="zh-CN" altLang="en-US" sz="600" u="none" strike="noStrike">
                          <a:effectLst/>
                        </a:rPr>
                        <a:t>输入学生账号登录系统（</a:t>
                      </a:r>
                      <a:r>
                        <a:rPr lang="en-US" sz="600" u="none" strike="noStrike">
                          <a:effectLst/>
                        </a:rPr>
                        <a:t>xuesheng）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3、</a:t>
                      </a:r>
                      <a:r>
                        <a:rPr lang="zh-CN" altLang="en-US" sz="600" u="none" strike="noStrike">
                          <a:effectLst/>
                        </a:rPr>
                        <a:t>点击‘西瓜劈接’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r>
                        <a:rPr lang="zh-CN" altLang="en-US" sz="600" u="none" strike="noStrike">
                          <a:effectLst/>
                        </a:rPr>
                        <a:t>、点击模拟测试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5</a:t>
                      </a:r>
                      <a:r>
                        <a:rPr lang="zh-CN" altLang="en-US" sz="600" u="none" strike="noStrike">
                          <a:effectLst/>
                        </a:rPr>
                        <a:t>、点击理论测试（点击理论测试之前，添加事务：理论测试页面打开），页面加载完后（结束事务：理论测试页面打开）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6</a:t>
                      </a:r>
                      <a:r>
                        <a:rPr lang="zh-CN" altLang="en-US" sz="600" u="none" strike="noStrike">
                          <a:effectLst/>
                        </a:rPr>
                        <a:t>、点击注销，退出系统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、用户数：</a:t>
                      </a:r>
                      <a:r>
                        <a:rPr lang="en-US" altLang="zh-CN" sz="600" u="none" strike="noStrike">
                          <a:effectLst/>
                        </a:rPr>
                        <a:t>250</a:t>
                      </a:r>
                      <a:br>
                        <a:rPr lang="en-US" altLang="zh-CN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r>
                        <a:rPr lang="zh-CN" altLang="en-US" sz="600" u="none" strike="noStrike">
                          <a:effectLst/>
                        </a:rPr>
                        <a:t>、递增方式：每</a:t>
                      </a:r>
                      <a:r>
                        <a:rPr lang="en-US" altLang="zh-CN" sz="600" u="none" strike="noStrike">
                          <a:effectLst/>
                        </a:rPr>
                        <a:t>1s</a:t>
                      </a:r>
                      <a:r>
                        <a:rPr lang="zh-CN" altLang="en-US" sz="600" u="none" strike="noStrike">
                          <a:effectLst/>
                        </a:rPr>
                        <a:t>加载</a:t>
                      </a:r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r>
                        <a:rPr lang="zh-CN" altLang="en-US" sz="600" u="none" strike="noStrike">
                          <a:effectLst/>
                        </a:rPr>
                        <a:t>个</a:t>
                      </a:r>
                      <a:r>
                        <a:rPr lang="en-US" altLang="zh-CN" sz="600" u="none" strike="noStrike">
                          <a:effectLst/>
                        </a:rPr>
                        <a:t>Vuser</a:t>
                      </a:r>
                      <a:br>
                        <a:rPr lang="en-US" altLang="zh-CN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r>
                        <a:rPr lang="zh-CN" altLang="en-US" sz="600" u="none" strike="noStrike">
                          <a:effectLst/>
                        </a:rPr>
                        <a:t>、递减方式：每</a:t>
                      </a:r>
                      <a:r>
                        <a:rPr lang="en-US" altLang="zh-CN" sz="600" u="none" strike="noStrike">
                          <a:effectLst/>
                        </a:rPr>
                        <a:t>1s</a:t>
                      </a:r>
                      <a:r>
                        <a:rPr lang="zh-CN" altLang="en-US" sz="600" u="none" strike="noStrike">
                          <a:effectLst/>
                        </a:rPr>
                        <a:t>退出</a:t>
                      </a:r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r>
                        <a:rPr lang="zh-CN" altLang="en-US" sz="600" u="none" strike="noStrike">
                          <a:effectLst/>
                        </a:rPr>
                        <a:t>个</a:t>
                      </a:r>
                      <a:r>
                        <a:rPr lang="en-US" altLang="zh-CN" sz="600" u="none" strike="noStrike">
                          <a:effectLst/>
                        </a:rPr>
                        <a:t>Vuser</a:t>
                      </a:r>
                      <a:br>
                        <a:rPr lang="en-US" altLang="zh-CN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r>
                        <a:rPr lang="zh-CN" altLang="en-US" sz="600" u="none" strike="noStrike">
                          <a:effectLst/>
                        </a:rPr>
                        <a:t>、是否采用集合点策略： 是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5</a:t>
                      </a:r>
                      <a:r>
                        <a:rPr lang="zh-CN" altLang="en-US" sz="600" u="none" strike="noStrike">
                          <a:effectLst/>
                        </a:rPr>
                        <a:t>、思考时间策略：忽略思考时间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</a:tr>
              <a:tr h="21248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V1.0_CR007_MixedCase.001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登录系统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u="none" strike="noStrike">
                          <a:effectLst/>
                        </a:rPr>
                        <a:t>80</a:t>
                      </a:r>
                      <a:r>
                        <a:rPr lang="zh-CN" altLang="en-US" sz="600" u="none" strike="noStrike">
                          <a:effectLst/>
                        </a:rPr>
                        <a:t>在线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≦5s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≧</a:t>
                      </a:r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26262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如上单场景操作步骤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r>
                        <a:rPr lang="zh-CN" altLang="en-US" sz="600" u="none" strike="noStrike">
                          <a:effectLst/>
                        </a:rPr>
                        <a:t>、用户数：</a:t>
                      </a:r>
                      <a:r>
                        <a:rPr lang="en-US" altLang="zh-CN" sz="600" u="none" strike="noStrike">
                          <a:effectLst/>
                        </a:rPr>
                        <a:t>250</a:t>
                      </a:r>
                      <a:br>
                        <a:rPr lang="en-US" altLang="zh-CN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r>
                        <a:rPr lang="zh-CN" altLang="en-US" sz="600" u="none" strike="noStrike">
                          <a:effectLst/>
                        </a:rPr>
                        <a:t>、递增方式：每</a:t>
                      </a:r>
                      <a:r>
                        <a:rPr lang="en-US" altLang="zh-CN" sz="600" u="none" strike="noStrike">
                          <a:effectLst/>
                        </a:rPr>
                        <a:t>1s</a:t>
                      </a:r>
                      <a:r>
                        <a:rPr lang="zh-CN" altLang="en-US" sz="600" u="none" strike="noStrike">
                          <a:effectLst/>
                        </a:rPr>
                        <a:t>加载</a:t>
                      </a:r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r>
                        <a:rPr lang="zh-CN" altLang="en-US" sz="600" u="none" strike="noStrike">
                          <a:effectLst/>
                        </a:rPr>
                        <a:t>个</a:t>
                      </a:r>
                      <a:r>
                        <a:rPr lang="en-US" altLang="zh-CN" sz="600" u="none" strike="noStrike">
                          <a:effectLst/>
                        </a:rPr>
                        <a:t>Vuser</a:t>
                      </a:r>
                      <a:br>
                        <a:rPr lang="en-US" altLang="zh-CN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r>
                        <a:rPr lang="zh-CN" altLang="en-US" sz="600" u="none" strike="noStrike">
                          <a:effectLst/>
                        </a:rPr>
                        <a:t>、递减方式：每</a:t>
                      </a:r>
                      <a:r>
                        <a:rPr lang="en-US" altLang="zh-CN" sz="600" u="none" strike="noStrike">
                          <a:effectLst/>
                        </a:rPr>
                        <a:t>1s</a:t>
                      </a:r>
                      <a:r>
                        <a:rPr lang="zh-CN" altLang="en-US" sz="600" u="none" strike="noStrike">
                          <a:effectLst/>
                        </a:rPr>
                        <a:t>退出</a:t>
                      </a:r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r>
                        <a:rPr lang="zh-CN" altLang="en-US" sz="600" u="none" strike="noStrike">
                          <a:effectLst/>
                        </a:rPr>
                        <a:t>个</a:t>
                      </a:r>
                      <a:r>
                        <a:rPr lang="en-US" altLang="zh-CN" sz="600" u="none" strike="noStrike">
                          <a:effectLst/>
                        </a:rPr>
                        <a:t>Vuser</a:t>
                      </a:r>
                      <a:br>
                        <a:rPr lang="en-US" altLang="zh-CN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r>
                        <a:rPr lang="zh-CN" altLang="en-US" sz="600" u="none" strike="noStrike">
                          <a:effectLst/>
                        </a:rPr>
                        <a:t>、是否采用集合点策略： 是</a:t>
                      </a:r>
                      <a:br>
                        <a:rPr lang="zh-CN" altLang="en-US" sz="600" u="none" strike="noStrike">
                          <a:effectLst/>
                        </a:rPr>
                      </a:br>
                      <a:r>
                        <a:rPr lang="en-US" altLang="zh-CN" sz="600" u="none" strike="noStrike">
                          <a:effectLst/>
                        </a:rPr>
                        <a:t>5</a:t>
                      </a:r>
                      <a:r>
                        <a:rPr lang="zh-CN" altLang="en-US" sz="600" u="none" strike="noStrike">
                          <a:effectLst/>
                        </a:rPr>
                        <a:t>、思考时间策略：忽略思考时间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</a:tr>
              <a:tr h="2124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砧穗选择页面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u="none" strike="noStrike">
                          <a:effectLst/>
                        </a:rPr>
                        <a:t>70</a:t>
                      </a:r>
                      <a:r>
                        <a:rPr lang="zh-CN" altLang="en-US" sz="600" u="none" strike="noStrike">
                          <a:effectLst/>
                        </a:rPr>
                        <a:t>在线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≦5s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≧</a:t>
                      </a:r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26262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如上单场景操作步骤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99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理论测试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u="none" strike="noStrike">
                          <a:effectLst/>
                        </a:rPr>
                        <a:t>50</a:t>
                      </a:r>
                      <a:r>
                        <a:rPr lang="zh-CN" altLang="en-US" sz="600" u="none" strike="noStrike">
                          <a:effectLst/>
                        </a:rPr>
                        <a:t>在线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≦5s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≧</a:t>
                      </a:r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26262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≦</a:t>
                      </a:r>
                      <a:r>
                        <a:rPr lang="en-US" altLang="zh-CN" sz="600" u="none" strike="noStrike">
                          <a:effectLst/>
                        </a:rPr>
                        <a:t>70%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如上单场景操作步骤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　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80082" y="504255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黑体" pitchFamily="49" charset="-122"/>
                <a:ea typeface="黑体" pitchFamily="49" charset="-122"/>
              </a:rPr>
              <a:t>性能测试流程之测试用例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3636466" y="504255"/>
            <a:ext cx="3528392" cy="1080120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+mj-ea"/>
                <a:ea typeface="+mj-ea"/>
              </a:rPr>
              <a:t>操作步骤要详细，准确列出插入事务点位置</a:t>
            </a:r>
            <a:endParaRPr lang="zh-CN" altLang="en-US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414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 txBox="1">
            <a:spLocks/>
          </p:cNvSpPr>
          <p:nvPr/>
        </p:nvSpPr>
        <p:spPr bwMode="auto">
          <a:xfrm>
            <a:off x="0" y="5400799"/>
            <a:ext cx="3767931" cy="2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ß"/>
              <a:defRPr sz="3200" b="1" kern="1200">
                <a:solidFill>
                  <a:schemeClr val="tx1"/>
                </a:solidFill>
                <a:latin typeface="Franklin Gothic Book" pitchFamily="34" charset="0"/>
                <a:ea typeface="宋体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Þ"/>
              <a:defRPr sz="2800" b="1" kern="1200">
                <a:solidFill>
                  <a:schemeClr val="tx1"/>
                </a:solidFill>
                <a:latin typeface="Franklin Gothic Book" pitchFamily="34" charset="0"/>
                <a:ea typeface="宋体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"/>
              <a:defRPr sz="2400" b="1" kern="1200">
                <a:solidFill>
                  <a:schemeClr val="tx1"/>
                </a:solidFill>
                <a:latin typeface="Franklin Gothic Book" pitchFamily="34" charset="0"/>
                <a:ea typeface="宋体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"/>
              <a:defRPr sz="2000" b="1" kern="1200">
                <a:solidFill>
                  <a:schemeClr val="tx1"/>
                </a:solidFill>
                <a:latin typeface="Franklin Gothic Book" pitchFamily="34" charset="0"/>
                <a:ea typeface="宋体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b="1" kern="1200">
                <a:solidFill>
                  <a:schemeClr val="tx1"/>
                </a:solidFill>
                <a:latin typeface="Franklin Gothic Book" pitchFamily="34" charset="0"/>
                <a:ea typeface="宋体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b="1" kern="1200">
                <a:solidFill>
                  <a:schemeClr val="tx1"/>
                </a:solidFill>
                <a:latin typeface="Franklin Gothic Book" pitchFamily="34" charset="0"/>
                <a:ea typeface="宋体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b="1" kern="1200">
                <a:solidFill>
                  <a:schemeClr val="tx1"/>
                </a:solidFill>
                <a:latin typeface="Franklin Gothic Book" pitchFamily="34" charset="0"/>
                <a:ea typeface="宋体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b="1" kern="1200">
                <a:solidFill>
                  <a:schemeClr val="tx1"/>
                </a:solidFill>
                <a:latin typeface="Franklin Gothic Book" pitchFamily="34" charset="0"/>
                <a:ea typeface="宋体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 b="1" kern="1200">
                <a:solidFill>
                  <a:schemeClr val="tx1"/>
                </a:solidFill>
                <a:latin typeface="Franklin Gothic Book" pitchFamily="34" charset="0"/>
                <a:ea typeface="宋体" charset="-122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chemeClr val="tx2"/>
                </a:solidFill>
                <a:latin typeface="Arial" pitchFamily="34" charset="0"/>
              </a:rPr>
              <a:t>性能测试流程</a:t>
            </a:r>
            <a:endParaRPr lang="en-US" altLang="zh-CN" sz="180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80082" y="504255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黑体" pitchFamily="49" charset="-122"/>
                <a:ea typeface="黑体" pitchFamily="49" charset="-122"/>
              </a:rPr>
              <a:t>性能测试流程之</a:t>
            </a:r>
            <a:r>
              <a:rPr lang="zh-CN" altLang="en-US" sz="2400" kern="0" dirty="0" smtClean="0">
                <a:latin typeface="黑体" pitchFamily="49" charset="-122"/>
                <a:ea typeface="黑体" pitchFamily="49" charset="-122"/>
              </a:rPr>
              <a:t>测试</a:t>
            </a:r>
            <a:r>
              <a:rPr lang="zh-CN" altLang="en-US" sz="2400" kern="0" dirty="0">
                <a:latin typeface="黑体" pitchFamily="49" charset="-122"/>
                <a:ea typeface="黑体" pitchFamily="49" charset="-122"/>
              </a:rPr>
              <a:t>方案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291951" y="965920"/>
            <a:ext cx="81369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由性能测试人员编写性能测试方案，主要内容包括：测试计划、测试硬件环境、对于测试需求的分析、场景分析以及测试风险分析。</a:t>
            </a:r>
            <a:endParaRPr lang="zh-CN" altLang="en-US" sz="1600" b="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02" y="2243600"/>
            <a:ext cx="5954266" cy="252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椭圆形标注 5"/>
          <p:cNvSpPr/>
          <p:nvPr/>
        </p:nvSpPr>
        <p:spPr>
          <a:xfrm>
            <a:off x="4788594" y="1656383"/>
            <a:ext cx="2088232" cy="792088"/>
          </a:xfrm>
          <a:prstGeom prst="wedgeEllipse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报告中填写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924" y="985616"/>
            <a:ext cx="4536504" cy="463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80082" y="504255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黑体" pitchFamily="49" charset="-122"/>
                <a:ea typeface="黑体" pitchFamily="49" charset="-122"/>
              </a:rPr>
              <a:t>性能测试流程之</a:t>
            </a:r>
            <a:r>
              <a:rPr lang="zh-CN" altLang="en-US" sz="2400" kern="0" dirty="0" smtClean="0">
                <a:latin typeface="黑体" pitchFamily="49" charset="-122"/>
                <a:ea typeface="黑体" pitchFamily="49" charset="-122"/>
              </a:rPr>
              <a:t>测试</a:t>
            </a:r>
            <a:r>
              <a:rPr lang="zh-CN" altLang="en-US" sz="2400" kern="0" dirty="0">
                <a:latin typeface="黑体" pitchFamily="49" charset="-122"/>
                <a:ea typeface="黑体" pitchFamily="49" charset="-122"/>
              </a:rPr>
              <a:t>方案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4098" y="1437086"/>
            <a:ext cx="3096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dirty="0" smtClean="0"/>
              <a:t>通用测试点：</a:t>
            </a:r>
            <a:r>
              <a:rPr lang="zh-CN" altLang="zh-CN" sz="2400" b="0" dirty="0" smtClean="0">
                <a:solidFill>
                  <a:srgbClr val="FF0000"/>
                </a:solidFill>
              </a:rPr>
              <a:t>登录</a:t>
            </a:r>
            <a:r>
              <a:rPr lang="zh-CN" altLang="en-US" b="0" dirty="0" smtClean="0"/>
              <a:t>，</a:t>
            </a:r>
            <a:r>
              <a:rPr lang="zh-CN" altLang="zh-CN" b="0" dirty="0" smtClean="0"/>
              <a:t>必须</a:t>
            </a:r>
            <a:r>
              <a:rPr lang="zh-CN" altLang="zh-CN" b="0" dirty="0"/>
              <a:t>测试；在公司性能服务器配置下，无论多少数量级的并发需求，</a:t>
            </a:r>
            <a:r>
              <a:rPr lang="en-US" altLang="zh-CN" b="0" dirty="0"/>
              <a:t>90%</a:t>
            </a:r>
            <a:r>
              <a:rPr lang="zh-CN" altLang="zh-CN" b="0" dirty="0"/>
              <a:t>响应时间都要求</a:t>
            </a:r>
            <a:r>
              <a:rPr lang="en-US" altLang="zh-CN" b="0" dirty="0"/>
              <a:t>&lt;=</a:t>
            </a:r>
            <a:r>
              <a:rPr lang="en-US" altLang="zh-CN" b="0" dirty="0" smtClean="0"/>
              <a:t>3s</a:t>
            </a:r>
            <a:r>
              <a:rPr lang="zh-CN" altLang="en-US" b="0" dirty="0" smtClean="0"/>
              <a:t>。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4044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6558" y="576263"/>
            <a:ext cx="8972550" cy="5896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 smtClean="0">
                <a:latin typeface="+mn-ea"/>
                <a:ea typeface="+mn-ea"/>
              </a:rPr>
              <a:t>性能测试之环境搭建</a:t>
            </a:r>
            <a:endParaRPr lang="en-US" altLang="zh-CN" sz="2400" kern="0" dirty="0" smtClean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106" y="1187055"/>
            <a:ext cx="777686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dirty="0" smtClean="0">
                <a:latin typeface="+mj-ea"/>
                <a:ea typeface="+mj-ea"/>
              </a:rPr>
              <a:t>目前提交给性能部门执行的项目都是由</a:t>
            </a:r>
            <a:r>
              <a:rPr lang="en-US" altLang="zh-CN" b="0" dirty="0" smtClean="0">
                <a:latin typeface="+mj-ea"/>
                <a:ea typeface="+mj-ea"/>
              </a:rPr>
              <a:t>TPM</a:t>
            </a:r>
            <a:r>
              <a:rPr lang="zh-CN" altLang="en-US" b="0" dirty="0" smtClean="0">
                <a:latin typeface="+mj-ea"/>
                <a:ea typeface="+mj-ea"/>
              </a:rPr>
              <a:t>来搭建测试环境。</a:t>
            </a:r>
            <a:endParaRPr lang="en-US" altLang="zh-CN" b="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latin typeface="+mj-ea"/>
                <a:ea typeface="+mj-ea"/>
              </a:rPr>
              <a:t>环境的搭建主要是软件、网络和背景数据生成，例如：数据库、中间件、被测系统、带宽等。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082" y="3208636"/>
            <a:ext cx="8568952" cy="64633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环境搭建重点：尽可能保证测试环境与真实生产环境的一致性。</a:t>
            </a:r>
            <a:endParaRPr lang="zh-CN" altLang="en-US" sz="24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27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6642" y="464940"/>
            <a:ext cx="8972550" cy="5896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 smtClean="0">
                <a:latin typeface="+mj-ea"/>
              </a:rPr>
              <a:t>性能测试之测试执行</a:t>
            </a:r>
            <a:endParaRPr lang="en-US" altLang="zh-CN" sz="2400" kern="0" dirty="0" smtClean="0">
              <a:latin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6106" y="2304455"/>
            <a:ext cx="7920879" cy="24019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+mj-ea"/>
                <a:ea typeface="+mj-ea"/>
              </a:rPr>
              <a:t>创建脚本：选择正确的协议根据测试用例录制</a:t>
            </a:r>
            <a:r>
              <a:rPr lang="zh-CN" altLang="en-US" b="0" dirty="0" smtClean="0">
                <a:solidFill>
                  <a:schemeClr val="tx1"/>
                </a:solidFill>
                <a:latin typeface="+mj-ea"/>
                <a:ea typeface="+mj-ea"/>
              </a:rPr>
              <a:t>脚本；</a:t>
            </a:r>
            <a:endParaRPr lang="en-US" altLang="zh-CN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+mj-ea"/>
                <a:ea typeface="+mj-ea"/>
              </a:rPr>
              <a:t>完善脚本：插入事务、集合点、检查点，参数化，</a:t>
            </a:r>
            <a:r>
              <a:rPr lang="zh-CN" altLang="en-US" b="0" dirty="0" smtClean="0">
                <a:solidFill>
                  <a:schemeClr val="tx1"/>
                </a:solidFill>
                <a:latin typeface="+mj-ea"/>
                <a:ea typeface="+mj-ea"/>
              </a:rPr>
              <a:t>关联等；</a:t>
            </a:r>
            <a:endParaRPr lang="en-US" altLang="zh-CN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+mj-ea"/>
                <a:ea typeface="+mj-ea"/>
              </a:rPr>
              <a:t>场景执行：根据测试策略设定性能场景，同时在执行过程中监控服务器系统</a:t>
            </a:r>
            <a:r>
              <a:rPr lang="zh-CN" altLang="en-US" b="0" dirty="0" smtClean="0">
                <a:solidFill>
                  <a:schemeClr val="tx1"/>
                </a:solidFill>
                <a:latin typeface="+mj-ea"/>
                <a:ea typeface="+mj-ea"/>
              </a:rPr>
              <a:t>资源。</a:t>
            </a:r>
            <a:endParaRPr lang="en-US" altLang="zh-CN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567" y="1132095"/>
            <a:ext cx="705678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dirty="0" smtClean="0">
                <a:latin typeface="+mj-ea"/>
                <a:ea typeface="+mj-ea"/>
              </a:rPr>
              <a:t>性能测试人员执行性能准入测试，准入通过进入正式测试，准入不通过，版本打回给开发进行调优。</a:t>
            </a:r>
            <a:endParaRPr lang="zh-CN" altLang="en-US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47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6642" y="373436"/>
            <a:ext cx="8972550" cy="5896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 smtClean="0">
                <a:latin typeface="+mj-ea"/>
              </a:rPr>
              <a:t>性能测试之执行结果</a:t>
            </a:r>
            <a:endParaRPr lang="en-US" altLang="zh-CN" sz="2400" kern="0" dirty="0">
              <a:latin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904" y="689027"/>
            <a:ext cx="86027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 smtClean="0">
                <a:latin typeface="+mj-ea"/>
                <a:ea typeface="+mj-ea"/>
              </a:rPr>
              <a:t>测试结束，测试人员会给出一份测试结果数据，除了测试原始需求中的指标执行结果外，通常还包含吞吐量和</a:t>
            </a:r>
            <a:r>
              <a:rPr lang="en-US" altLang="zh-CN" sz="1600" b="0" dirty="0" smtClean="0">
                <a:latin typeface="+mj-ea"/>
                <a:ea typeface="+mj-ea"/>
              </a:rPr>
              <a:t>TPS</a:t>
            </a:r>
            <a:r>
              <a:rPr lang="zh-CN" altLang="en-US" sz="1600" b="0" dirty="0">
                <a:latin typeface="+mj-ea"/>
                <a:ea typeface="+mj-ea"/>
              </a:rPr>
              <a:t>这两</a:t>
            </a:r>
            <a:r>
              <a:rPr lang="zh-CN" altLang="en-US" sz="1600" b="0" dirty="0" smtClean="0">
                <a:latin typeface="+mj-ea"/>
                <a:ea typeface="+mj-ea"/>
              </a:rPr>
              <a:t>项指标，来协助定位性能瓶颈。</a:t>
            </a:r>
            <a:endParaRPr lang="en-US" altLang="zh-CN" sz="1600" b="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b="0" dirty="0" smtClean="0">
                <a:latin typeface="+mj-ea"/>
                <a:ea typeface="+mj-ea"/>
              </a:rPr>
              <a:t>吞吐量：以字节数</a:t>
            </a:r>
            <a:r>
              <a:rPr lang="en-US" altLang="zh-CN" sz="1600" b="0" dirty="0" smtClean="0">
                <a:latin typeface="+mj-ea"/>
                <a:ea typeface="+mj-ea"/>
              </a:rPr>
              <a:t>/</a:t>
            </a:r>
            <a:r>
              <a:rPr lang="zh-CN" altLang="en-US" sz="1600" b="0" dirty="0" smtClean="0">
                <a:latin typeface="+mj-ea"/>
                <a:ea typeface="+mj-ea"/>
              </a:rPr>
              <a:t>秒方式表示的吞吐量主要受网络基础设置、服务器架构制约，它是衡量网络性能的重要指标。</a:t>
            </a:r>
            <a:endParaRPr lang="en-US" altLang="zh-CN" sz="1600" b="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1600" b="0" dirty="0" smtClean="0">
                <a:latin typeface="+mj-ea"/>
                <a:ea typeface="+mj-ea"/>
              </a:rPr>
              <a:t>TPS</a:t>
            </a:r>
            <a:r>
              <a:rPr lang="zh-CN" altLang="en-US" sz="1600" b="0" dirty="0" smtClean="0">
                <a:latin typeface="+mj-ea"/>
                <a:ea typeface="+mj-ea"/>
              </a:rPr>
              <a:t>：每秒钟系统处理事务或交易的数量，它是衡量系统处理能力的重要指标。</a:t>
            </a:r>
            <a:endParaRPr lang="zh-CN" altLang="en-US" sz="1600" b="0" dirty="0">
              <a:latin typeface="+mj-ea"/>
              <a:ea typeface="+mj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" y="2592687"/>
            <a:ext cx="8368161" cy="316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72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364" y="504255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+mj-ea"/>
                <a:ea typeface="+mj-ea"/>
              </a:rPr>
              <a:t>性能测试</a:t>
            </a:r>
            <a:r>
              <a:rPr lang="zh-CN" altLang="en-US" sz="2400" kern="0" dirty="0" smtClean="0">
                <a:latin typeface="+mj-ea"/>
                <a:ea typeface="+mj-ea"/>
              </a:rPr>
              <a:t>之结果分析与系统调优</a:t>
            </a:r>
            <a:endParaRPr lang="en-US" altLang="zh-CN" sz="2400" kern="0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114" y="1152129"/>
            <a:ext cx="813690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0" dirty="0" smtClean="0">
                <a:latin typeface="+mj-ea"/>
                <a:ea typeface="+mj-ea"/>
              </a:rPr>
              <a:t>开发对性能测试结果进行分析来确定性能瓶颈，一般会从中间件（参数设置、数据库、</a:t>
            </a:r>
            <a:r>
              <a:rPr lang="en-US" altLang="zh-CN" b="0" dirty="0" smtClean="0">
                <a:latin typeface="+mj-ea"/>
                <a:ea typeface="+mj-ea"/>
              </a:rPr>
              <a:t>web</a:t>
            </a:r>
            <a:r>
              <a:rPr lang="zh-CN" altLang="en-US" b="0" dirty="0" smtClean="0">
                <a:latin typeface="+mj-ea"/>
                <a:ea typeface="+mj-ea"/>
              </a:rPr>
              <a:t>服务器等）、应用程序（</a:t>
            </a:r>
            <a:r>
              <a:rPr lang="en-US" altLang="zh-CN" b="0" dirty="0" smtClean="0">
                <a:latin typeface="+mj-ea"/>
                <a:ea typeface="+mj-ea"/>
              </a:rPr>
              <a:t>SQL</a:t>
            </a:r>
            <a:r>
              <a:rPr lang="zh-CN" altLang="en-US" b="0" dirty="0" smtClean="0">
                <a:latin typeface="+mj-ea"/>
                <a:ea typeface="+mj-ea"/>
              </a:rPr>
              <a:t>语句、数据库设计、业务逻辑、算法等）、服务器硬件（</a:t>
            </a:r>
            <a:r>
              <a:rPr lang="en-US" altLang="zh-CN" b="0" dirty="0" smtClean="0">
                <a:latin typeface="+mj-ea"/>
                <a:ea typeface="+mj-ea"/>
              </a:rPr>
              <a:t>CPU</a:t>
            </a:r>
            <a:r>
              <a:rPr lang="zh-CN" altLang="en-US" b="0" dirty="0" smtClean="0">
                <a:latin typeface="+mj-ea"/>
                <a:ea typeface="+mj-ea"/>
              </a:rPr>
              <a:t>、内存、磁盘</a:t>
            </a:r>
            <a:r>
              <a:rPr lang="en-US" altLang="zh-CN" b="0" dirty="0" smtClean="0">
                <a:latin typeface="+mj-ea"/>
                <a:ea typeface="+mj-ea"/>
              </a:rPr>
              <a:t>I/O</a:t>
            </a:r>
            <a:r>
              <a:rPr lang="zh-CN" altLang="en-US" b="0" dirty="0" smtClean="0">
                <a:latin typeface="+mj-ea"/>
                <a:ea typeface="+mj-ea"/>
              </a:rPr>
              <a:t>等）这几个方面来进行调优。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114" y="2664495"/>
            <a:ext cx="799288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0" dirty="0" smtClean="0">
                <a:latin typeface="+mj-ea"/>
                <a:ea typeface="+mj-ea"/>
              </a:rPr>
              <a:t>系统调优结束，开发会对调优后的系统执行性能测试（脚本与场景通常是由性能测试人员提供），如果达到预期目标，调优工作基本结束，再提交版本给性能测试人员进行回归验证。</a:t>
            </a:r>
            <a:endParaRPr lang="zh-CN" altLang="en-US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861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2090" y="4322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+mj-ea"/>
                <a:ea typeface="+mj-ea"/>
              </a:rPr>
              <a:t>性能测试</a:t>
            </a:r>
            <a:r>
              <a:rPr lang="zh-CN" altLang="en-US" sz="2400" kern="0" dirty="0" smtClean="0">
                <a:latin typeface="+mj-ea"/>
                <a:ea typeface="+mj-ea"/>
              </a:rPr>
              <a:t>之测试报告</a:t>
            </a:r>
            <a:endParaRPr lang="en-US" altLang="zh-CN" sz="2400" kern="0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090" y="874565"/>
            <a:ext cx="874903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dirty="0" smtClean="0">
                <a:latin typeface="+mj-ea"/>
                <a:ea typeface="+mj-ea"/>
              </a:rPr>
              <a:t>项目性能测试通过后，性能人员出具测试报告，报告内容包含以下列表：</a:t>
            </a:r>
            <a:endParaRPr lang="zh-CN" altLang="en-US" b="0" dirty="0">
              <a:latin typeface="+mj-ea"/>
              <a:ea typeface="+mj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2" y="2160439"/>
            <a:ext cx="22288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506" y="1512367"/>
            <a:ext cx="3384376" cy="40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3141269" y="3082628"/>
            <a:ext cx="645745" cy="32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4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98" y="2041185"/>
            <a:ext cx="8784976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52090" y="4322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+mj-ea"/>
                <a:ea typeface="+mj-ea"/>
              </a:rPr>
              <a:t>性能测试</a:t>
            </a:r>
            <a:r>
              <a:rPr lang="zh-CN" altLang="en-US" sz="2400" kern="0" dirty="0" smtClean="0">
                <a:latin typeface="+mj-ea"/>
                <a:ea typeface="+mj-ea"/>
              </a:rPr>
              <a:t>之测试报告</a:t>
            </a:r>
            <a:endParaRPr lang="en-US" altLang="zh-CN" sz="2400" kern="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338" y="936303"/>
            <a:ext cx="804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b="0" dirty="0" smtClean="0">
                <a:latin typeface="+mj-ea"/>
                <a:ea typeface="+mj-ea"/>
              </a:rPr>
              <a:t>场景执行结果及历史数据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6" name="椭圆形标注 5"/>
          <p:cNvSpPr/>
          <p:nvPr/>
        </p:nvSpPr>
        <p:spPr>
          <a:xfrm rot="177306" flipH="1">
            <a:off x="7669830" y="1335556"/>
            <a:ext cx="1175635" cy="576064"/>
          </a:xfrm>
          <a:prstGeom prst="wedgeEllipse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0" dirty="0" smtClean="0">
                <a:solidFill>
                  <a:schemeClr val="tx1"/>
                </a:solidFill>
                <a:latin typeface="+mj-ea"/>
                <a:ea typeface="+mj-ea"/>
              </a:rPr>
              <a:t>备注调优方法</a:t>
            </a:r>
            <a:endParaRPr lang="zh-CN" altLang="en-US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椭圆形标注 7"/>
          <p:cNvSpPr/>
          <p:nvPr/>
        </p:nvSpPr>
        <p:spPr>
          <a:xfrm rot="177306" flipH="1">
            <a:off x="5037255" y="1110576"/>
            <a:ext cx="1842809" cy="836749"/>
          </a:xfrm>
          <a:prstGeom prst="wedgeEllipse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0" dirty="0" smtClean="0">
                <a:solidFill>
                  <a:schemeClr val="tx1"/>
                </a:solidFill>
                <a:latin typeface="+mj-ea"/>
                <a:ea typeface="+mj-ea"/>
              </a:rPr>
              <a:t>执行日期以及失败原因</a:t>
            </a:r>
            <a:endParaRPr lang="zh-CN" altLang="en-US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62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2090" y="4322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+mj-ea"/>
                <a:ea typeface="+mj-ea"/>
              </a:rPr>
              <a:t>性能测试</a:t>
            </a:r>
            <a:r>
              <a:rPr lang="zh-CN" altLang="en-US" sz="2400" kern="0" dirty="0" smtClean="0">
                <a:latin typeface="+mj-ea"/>
                <a:ea typeface="+mj-ea"/>
              </a:rPr>
              <a:t>之测试报告</a:t>
            </a:r>
            <a:endParaRPr lang="en-US" altLang="zh-CN" sz="2400" kern="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338" y="936303"/>
            <a:ext cx="804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b="0" dirty="0" smtClean="0">
                <a:latin typeface="+mj-ea"/>
                <a:ea typeface="+mj-ea"/>
              </a:rPr>
              <a:t>性能缺陷状态</a:t>
            </a:r>
            <a:endParaRPr lang="zh-CN" altLang="en-US" b="0" dirty="0">
              <a:latin typeface="+mj-ea"/>
              <a:ea typeface="+mj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649549"/>
              </p:ext>
            </p:extLst>
          </p:nvPr>
        </p:nvGraphicFramePr>
        <p:xfrm>
          <a:off x="1332210" y="1584375"/>
          <a:ext cx="6264694" cy="3467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7543"/>
                <a:gridCol w="2587089"/>
                <a:gridCol w="801930"/>
                <a:gridCol w="733348"/>
                <a:gridCol w="776806"/>
                <a:gridCol w="767978"/>
              </a:tblGrid>
              <a:tr h="2523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任务</a:t>
                      </a:r>
                      <a:r>
                        <a:rPr lang="en-US" sz="1050" kern="100" dirty="0">
                          <a:effectLst/>
                        </a:rPr>
                        <a:t>ID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缺陷描述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紧急程度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严重程序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任务状态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提交者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920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用户登录系统</a:t>
                      </a:r>
                      <a:r>
                        <a:rPr lang="en-US" sz="1000" kern="100">
                          <a:effectLst/>
                        </a:rPr>
                        <a:t>,250</a:t>
                      </a:r>
                      <a:r>
                        <a:rPr lang="zh-CN" sz="1000" kern="100">
                          <a:effectLst/>
                        </a:rPr>
                        <a:t>在线</a:t>
                      </a:r>
                      <a:r>
                        <a:rPr lang="en-US" sz="1000" kern="100">
                          <a:effectLst/>
                        </a:rPr>
                        <a:t>80</a:t>
                      </a:r>
                      <a:r>
                        <a:rPr lang="zh-CN" sz="1000" kern="100">
                          <a:effectLst/>
                        </a:rPr>
                        <a:t>并发时，内存溢出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关闭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彭华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920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测试载入砧穗选择页面，</a:t>
                      </a:r>
                      <a:r>
                        <a:rPr lang="en-US" sz="1000" kern="100">
                          <a:effectLst/>
                        </a:rPr>
                        <a:t>250</a:t>
                      </a:r>
                      <a:r>
                        <a:rPr lang="zh-CN" sz="1000" kern="100">
                          <a:effectLst/>
                        </a:rPr>
                        <a:t>在线</a:t>
                      </a:r>
                      <a:r>
                        <a:rPr lang="en-US" sz="1000" kern="100">
                          <a:effectLst/>
                        </a:rPr>
                        <a:t>60</a:t>
                      </a:r>
                      <a:r>
                        <a:rPr lang="zh-CN" sz="1000" kern="100">
                          <a:effectLst/>
                        </a:rPr>
                        <a:t>并发时，报</a:t>
                      </a:r>
                      <a:r>
                        <a:rPr lang="en-US" sz="1000" kern="100">
                          <a:effectLst/>
                        </a:rPr>
                        <a:t>http-500</a:t>
                      </a:r>
                      <a:r>
                        <a:rPr lang="zh-CN" sz="1000" kern="100">
                          <a:effectLst/>
                        </a:rPr>
                        <a:t>错误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关闭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彭华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920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测试‘理论测试’，</a:t>
                      </a:r>
                      <a:r>
                        <a:rPr lang="en-US" sz="1000" kern="100" dirty="0">
                          <a:effectLst/>
                        </a:rPr>
                        <a:t> 250</a:t>
                      </a:r>
                      <a:r>
                        <a:rPr lang="zh-CN" sz="1000" kern="100" dirty="0">
                          <a:effectLst/>
                        </a:rPr>
                        <a:t>在线</a:t>
                      </a:r>
                      <a:r>
                        <a:rPr lang="en-US" sz="1000" kern="100" dirty="0">
                          <a:effectLst/>
                        </a:rPr>
                        <a:t>60</a:t>
                      </a:r>
                      <a:r>
                        <a:rPr lang="zh-CN" sz="1000" kern="100" dirty="0">
                          <a:effectLst/>
                        </a:rPr>
                        <a:t>并发时，报</a:t>
                      </a:r>
                      <a:r>
                        <a:rPr lang="en-US" sz="1000" kern="100" dirty="0">
                          <a:effectLst/>
                        </a:rPr>
                        <a:t>http-500</a:t>
                      </a:r>
                      <a:r>
                        <a:rPr lang="zh-CN" sz="1000" kern="100" dirty="0">
                          <a:effectLst/>
                        </a:rPr>
                        <a:t>错误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关闭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彭华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920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生成当前试卷之外的其他试卷，</a:t>
                      </a:r>
                      <a:r>
                        <a:rPr lang="en-US" sz="1000" kern="100">
                          <a:effectLst/>
                        </a:rPr>
                        <a:t>250</a:t>
                      </a:r>
                      <a:r>
                        <a:rPr lang="zh-CN" sz="1000" kern="100">
                          <a:effectLst/>
                        </a:rPr>
                        <a:t>在线</a:t>
                      </a:r>
                      <a:r>
                        <a:rPr lang="en-US" sz="1000" kern="100">
                          <a:effectLst/>
                        </a:rPr>
                        <a:t>60</a:t>
                      </a:r>
                      <a:r>
                        <a:rPr lang="zh-CN" sz="1000" kern="100">
                          <a:effectLst/>
                        </a:rPr>
                        <a:t>并发时，报</a:t>
                      </a:r>
                      <a:r>
                        <a:rPr lang="en-US" sz="1000" kern="100">
                          <a:effectLst/>
                        </a:rPr>
                        <a:t>http-500</a:t>
                      </a:r>
                      <a:r>
                        <a:rPr lang="zh-CN" sz="1000" kern="100">
                          <a:effectLst/>
                        </a:rPr>
                        <a:t>错误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关闭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彭华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920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试题答完后，用于进行交卷操作，</a:t>
                      </a:r>
                      <a:r>
                        <a:rPr lang="en-US" sz="1000" kern="100">
                          <a:effectLst/>
                        </a:rPr>
                        <a:t>250</a:t>
                      </a:r>
                      <a:r>
                        <a:rPr lang="zh-CN" sz="1000" kern="100">
                          <a:effectLst/>
                        </a:rPr>
                        <a:t>在线</a:t>
                      </a:r>
                      <a:r>
                        <a:rPr lang="en-US" sz="1000" kern="100">
                          <a:effectLst/>
                        </a:rPr>
                        <a:t>60</a:t>
                      </a:r>
                      <a:r>
                        <a:rPr lang="zh-CN" sz="1000" kern="100">
                          <a:effectLst/>
                        </a:rPr>
                        <a:t>并发时，报</a:t>
                      </a:r>
                      <a:r>
                        <a:rPr lang="en-US" sz="1000" kern="100">
                          <a:effectLst/>
                        </a:rPr>
                        <a:t>http-500</a:t>
                      </a:r>
                      <a:r>
                        <a:rPr lang="zh-CN" sz="1000" kern="100">
                          <a:effectLst/>
                        </a:rPr>
                        <a:t>错误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关闭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彭华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7546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测试查看用户的测试成绩和技能等级等信息，</a:t>
                      </a:r>
                      <a:r>
                        <a:rPr lang="en-US" sz="1000" kern="100">
                          <a:effectLst/>
                        </a:rPr>
                        <a:t>250</a:t>
                      </a:r>
                      <a:r>
                        <a:rPr lang="zh-CN" sz="1000" kern="100">
                          <a:effectLst/>
                        </a:rPr>
                        <a:t>在线</a:t>
                      </a:r>
                      <a:r>
                        <a:rPr lang="en-US" sz="1000" kern="100">
                          <a:effectLst/>
                        </a:rPr>
                        <a:t>60</a:t>
                      </a:r>
                      <a:r>
                        <a:rPr lang="zh-CN" sz="1000" kern="100">
                          <a:effectLst/>
                        </a:rPr>
                        <a:t>并发时，报</a:t>
                      </a:r>
                      <a:r>
                        <a:rPr lang="en-US" sz="1000" kern="100">
                          <a:effectLst/>
                        </a:rPr>
                        <a:t>http-500</a:t>
                      </a:r>
                      <a:r>
                        <a:rPr lang="zh-CN" sz="1000" kern="100">
                          <a:effectLst/>
                        </a:rPr>
                        <a:t>错误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关闭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彭华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6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334" y="1135882"/>
            <a:ext cx="84697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dirty="0" smtClean="0">
                <a:latin typeface="+mj-ea"/>
                <a:ea typeface="+mj-ea"/>
              </a:rPr>
              <a:t>       </a:t>
            </a:r>
            <a:r>
              <a:rPr lang="zh-CN" altLang="zh-CN" b="0" dirty="0" smtClean="0">
                <a:latin typeface="+mj-ea"/>
                <a:ea typeface="+mj-ea"/>
              </a:rPr>
              <a:t>公司</a:t>
            </a:r>
            <a:r>
              <a:rPr lang="zh-CN" altLang="zh-CN" b="0" dirty="0">
                <a:latin typeface="+mj-ea"/>
                <a:ea typeface="+mj-ea"/>
              </a:rPr>
              <a:t>对教育线产品，除</a:t>
            </a:r>
            <a:r>
              <a:rPr lang="en-US" altLang="zh-CN" b="0" dirty="0">
                <a:latin typeface="+mj-ea"/>
                <a:ea typeface="+mj-ea"/>
              </a:rPr>
              <a:t>demo</a:t>
            </a:r>
            <a:r>
              <a:rPr lang="zh-CN" altLang="zh-CN" b="0" dirty="0">
                <a:latin typeface="+mj-ea"/>
                <a:ea typeface="+mj-ea"/>
              </a:rPr>
              <a:t>、运维型</a:t>
            </a:r>
            <a:r>
              <a:rPr lang="zh-CN" altLang="zh-CN" b="0" dirty="0" smtClean="0">
                <a:latin typeface="+mj-ea"/>
                <a:ea typeface="+mj-ea"/>
              </a:rPr>
              <a:t>项目（</a:t>
            </a:r>
            <a:r>
              <a:rPr lang="zh-CN" altLang="zh-CN" b="0" dirty="0">
                <a:latin typeface="+mj-ea"/>
                <a:ea typeface="+mj-ea"/>
              </a:rPr>
              <a:t>智慧校园（基教）集成测试运维项目</a:t>
            </a:r>
            <a:r>
              <a:rPr lang="en-US" altLang="zh-CN" b="0" dirty="0">
                <a:latin typeface="+mj-ea"/>
                <a:ea typeface="+mj-ea"/>
              </a:rPr>
              <a:t>v1.1</a:t>
            </a:r>
            <a:r>
              <a:rPr lang="zh-CN" altLang="zh-CN" b="0" dirty="0">
                <a:latin typeface="+mj-ea"/>
                <a:ea typeface="+mj-ea"/>
              </a:rPr>
              <a:t>，运维</a:t>
            </a:r>
            <a:r>
              <a:rPr lang="en-US" altLang="zh-CN" b="0" dirty="0">
                <a:latin typeface="+mj-ea"/>
                <a:ea typeface="+mj-ea"/>
              </a:rPr>
              <a:t>/</a:t>
            </a:r>
            <a:r>
              <a:rPr lang="zh-CN" altLang="zh-CN" b="0" dirty="0">
                <a:latin typeface="+mj-ea"/>
                <a:ea typeface="+mj-ea"/>
              </a:rPr>
              <a:t>补丁，项目升级性能</a:t>
            </a:r>
            <a:r>
              <a:rPr lang="zh-CN" altLang="zh-CN" b="0" dirty="0" smtClean="0">
                <a:latin typeface="+mj-ea"/>
                <a:ea typeface="+mj-ea"/>
              </a:rPr>
              <a:t>测试）</a:t>
            </a:r>
            <a:r>
              <a:rPr lang="zh-CN" altLang="zh-CN" b="0" dirty="0">
                <a:latin typeface="+mj-ea"/>
                <a:ea typeface="+mj-ea"/>
              </a:rPr>
              <a:t>外</a:t>
            </a:r>
            <a:r>
              <a:rPr lang="zh-CN" altLang="zh-CN" b="0" dirty="0" smtClean="0">
                <a:latin typeface="+mj-ea"/>
                <a:ea typeface="+mj-ea"/>
              </a:rPr>
              <a:t>，</a:t>
            </a:r>
            <a:r>
              <a:rPr lang="zh-CN" altLang="zh-CN" b="0" dirty="0">
                <a:latin typeface="+mj-ea"/>
                <a:ea typeface="+mj-ea"/>
              </a:rPr>
              <a:t>要求全部覆盖性能</a:t>
            </a:r>
            <a:r>
              <a:rPr lang="zh-CN" altLang="zh-CN" b="0" dirty="0" smtClean="0">
                <a:latin typeface="+mj-ea"/>
                <a:ea typeface="+mj-ea"/>
              </a:rPr>
              <a:t>测试</a:t>
            </a:r>
            <a:r>
              <a:rPr lang="zh-CN" altLang="en-US" b="0" dirty="0" smtClean="0">
                <a:latin typeface="+mj-ea"/>
                <a:ea typeface="+mj-ea"/>
              </a:rPr>
              <a:t>。</a:t>
            </a:r>
            <a:endParaRPr lang="en-US" altLang="zh-CN" b="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更正备注：</a:t>
            </a:r>
            <a:endParaRPr lang="en-US" altLang="zh-CN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0" dirty="0" smtClean="0">
                <a:latin typeface="+mj-ea"/>
                <a:ea typeface="+mj-ea"/>
              </a:rPr>
              <a:t>性能需求由</a:t>
            </a:r>
            <a:r>
              <a:rPr lang="en-US" altLang="zh-CN" b="0" dirty="0" smtClean="0">
                <a:latin typeface="+mj-ea"/>
                <a:ea typeface="+mj-ea"/>
              </a:rPr>
              <a:t>TPM</a:t>
            </a:r>
            <a:r>
              <a:rPr lang="zh-CN" altLang="en-US" b="0" dirty="0" smtClean="0">
                <a:latin typeface="+mj-ea"/>
                <a:ea typeface="+mj-ea"/>
              </a:rPr>
              <a:t>主导提出</a:t>
            </a:r>
            <a:endParaRPr lang="en-US" altLang="zh-CN" b="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0" dirty="0">
                <a:latin typeface="+mj-ea"/>
                <a:ea typeface="+mj-ea"/>
              </a:rPr>
              <a:t>版本</a:t>
            </a:r>
            <a:r>
              <a:rPr lang="zh-CN" altLang="en-US" b="0" dirty="0" smtClean="0">
                <a:latin typeface="+mj-ea"/>
                <a:ea typeface="+mj-ea"/>
              </a:rPr>
              <a:t>提测前开发要执行性能准出用例</a:t>
            </a:r>
            <a:endParaRPr lang="en-US" altLang="zh-CN" b="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 smtClean="0">
                <a:latin typeface="+mj-ea"/>
              </a:rPr>
              <a:t>    </a:t>
            </a:r>
            <a:r>
              <a:rPr lang="zh-CN" altLang="zh-CN" b="0" dirty="0">
                <a:latin typeface="+mj-ea"/>
                <a:ea typeface="+mj-ea"/>
              </a:rPr>
              <a:t>产品经理按照规范要求，在立项时提出合理有效需求；项目经理按照规范要求，在代码开发时关注和保障性能需求的实现，在转测试前进行自查，在调优时</a:t>
            </a:r>
            <a:r>
              <a:rPr lang="zh-CN" altLang="zh-CN" b="0" dirty="0" smtClean="0">
                <a:latin typeface="+mj-ea"/>
                <a:ea typeface="+mj-ea"/>
              </a:rPr>
              <a:t>有章可循</a:t>
            </a:r>
            <a:r>
              <a:rPr lang="zh-CN" altLang="en-US" b="0" dirty="0" smtClean="0">
                <a:latin typeface="+mj-ea"/>
                <a:ea typeface="+mj-ea"/>
              </a:rPr>
              <a:t>。</a:t>
            </a:r>
            <a:endParaRPr lang="en-US" altLang="zh-CN" b="0" dirty="0">
              <a:latin typeface="+mj-ea"/>
              <a:ea typeface="+mj-ea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1437" y="504256"/>
            <a:ext cx="8893621" cy="607441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 smtClean="0">
                <a:solidFill>
                  <a:schemeClr val="tx1"/>
                </a:solidFill>
                <a:latin typeface="+mj-ea"/>
              </a:rPr>
              <a:t>国泰安性能测试规范</a:t>
            </a:r>
            <a:endParaRPr lang="en-US" altLang="zh-CN" sz="2400" kern="0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乘号 3"/>
          <p:cNvSpPr/>
          <p:nvPr/>
        </p:nvSpPr>
        <p:spPr>
          <a:xfrm>
            <a:off x="3423691" y="2448471"/>
            <a:ext cx="432048" cy="43204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乘号 4"/>
          <p:cNvSpPr/>
          <p:nvPr/>
        </p:nvSpPr>
        <p:spPr>
          <a:xfrm>
            <a:off x="4412824" y="2808511"/>
            <a:ext cx="432048" cy="43204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5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2090" y="4322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+mj-ea"/>
                <a:ea typeface="+mj-ea"/>
              </a:rPr>
              <a:t>性能测试</a:t>
            </a:r>
            <a:r>
              <a:rPr lang="zh-CN" altLang="en-US" sz="2400" kern="0" dirty="0" smtClean="0">
                <a:latin typeface="+mj-ea"/>
                <a:ea typeface="+mj-ea"/>
              </a:rPr>
              <a:t>之测试报告</a:t>
            </a:r>
            <a:endParaRPr lang="en-US" altLang="zh-CN" sz="2400" kern="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338" y="936303"/>
            <a:ext cx="804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b="0" dirty="0" smtClean="0">
                <a:latin typeface="+mj-ea"/>
                <a:ea typeface="+mj-ea"/>
              </a:rPr>
              <a:t>核心业务性能分析</a:t>
            </a:r>
            <a:endParaRPr lang="zh-CN" altLang="en-US" b="0" dirty="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27" y="1440359"/>
            <a:ext cx="7150219" cy="404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2090" y="4322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+mj-ea"/>
                <a:ea typeface="+mj-ea"/>
              </a:rPr>
              <a:t>性能测试</a:t>
            </a:r>
            <a:r>
              <a:rPr lang="zh-CN" altLang="en-US" sz="2400" kern="0" dirty="0" smtClean="0">
                <a:latin typeface="+mj-ea"/>
                <a:ea typeface="+mj-ea"/>
              </a:rPr>
              <a:t>之测试报告</a:t>
            </a:r>
            <a:endParaRPr lang="en-US" altLang="zh-CN" sz="2400" kern="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338" y="936303"/>
            <a:ext cx="804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b="0" dirty="0" smtClean="0">
                <a:latin typeface="+mj-ea"/>
                <a:ea typeface="+mj-ea"/>
              </a:rPr>
              <a:t>测试结果风险分析</a:t>
            </a:r>
            <a:endParaRPr lang="zh-CN" altLang="en-US" b="0" dirty="0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6" y="1723232"/>
            <a:ext cx="7121390" cy="183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9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2090" y="4322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+mj-ea"/>
                <a:ea typeface="+mj-ea"/>
              </a:rPr>
              <a:t>性能测试</a:t>
            </a:r>
            <a:r>
              <a:rPr lang="zh-CN" altLang="en-US" sz="2400" kern="0" dirty="0" smtClean="0">
                <a:latin typeface="+mj-ea"/>
                <a:ea typeface="+mj-ea"/>
              </a:rPr>
              <a:t>之测试报告</a:t>
            </a:r>
            <a:endParaRPr lang="en-US" altLang="zh-CN" sz="2400" kern="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338" y="936303"/>
            <a:ext cx="804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b="0" dirty="0" smtClean="0">
                <a:latin typeface="+mj-ea"/>
                <a:ea typeface="+mj-ea"/>
              </a:rPr>
              <a:t>性能测试结论</a:t>
            </a:r>
            <a:endParaRPr lang="zh-CN" altLang="en-US" b="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32" y="1305635"/>
            <a:ext cx="4320480" cy="427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箭头 2"/>
          <p:cNvSpPr/>
          <p:nvPr/>
        </p:nvSpPr>
        <p:spPr>
          <a:xfrm>
            <a:off x="6063812" y="4841069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20568" y="4511877"/>
            <a:ext cx="230425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rgbClr val="C00000"/>
                </a:solidFill>
                <a:latin typeface="+mj-ea"/>
                <a:ea typeface="+mj-ea"/>
              </a:rPr>
              <a:t>有性能需求变更的要在结论中增加说明</a:t>
            </a:r>
            <a:endParaRPr lang="zh-CN" altLang="en-US" b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624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2089" y="50425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+mj-ea"/>
                <a:ea typeface="+mj-ea"/>
              </a:rPr>
              <a:t>性能测试</a:t>
            </a:r>
            <a:r>
              <a:rPr lang="zh-CN" altLang="en-US" sz="2400" kern="0" dirty="0" smtClean="0">
                <a:latin typeface="+mj-ea"/>
                <a:ea typeface="+mj-ea"/>
              </a:rPr>
              <a:t>之输出文档规范</a:t>
            </a:r>
            <a:endParaRPr lang="en-US" altLang="zh-CN" sz="2400" kern="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106" y="1152327"/>
            <a:ext cx="7488832" cy="170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0" dirty="0" smtClean="0">
                <a:solidFill>
                  <a:srgbClr val="FF0000"/>
                </a:solidFill>
                <a:latin typeface="+mj-ea"/>
                <a:ea typeface="+mj-ea"/>
              </a:rPr>
              <a:t>新立项项目性能测试输出文档：</a:t>
            </a:r>
            <a:endParaRPr lang="en-US" altLang="zh-CN" b="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 smtClean="0">
                <a:latin typeface="+mj-ea"/>
                <a:ea typeface="+mj-ea"/>
              </a:rPr>
              <a:t>    1</a:t>
            </a:r>
            <a:r>
              <a:rPr lang="zh-CN" altLang="en-US" b="0" dirty="0" smtClean="0">
                <a:latin typeface="+mj-ea"/>
                <a:ea typeface="+mj-ea"/>
              </a:rPr>
              <a:t>）性能需求文档</a:t>
            </a:r>
            <a:endParaRPr lang="en-US" altLang="zh-CN" b="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 smtClean="0">
                <a:latin typeface="+mj-ea"/>
                <a:ea typeface="+mj-ea"/>
              </a:rPr>
              <a:t>    2</a:t>
            </a:r>
            <a:r>
              <a:rPr lang="zh-CN" altLang="en-US" b="0" dirty="0" smtClean="0">
                <a:latin typeface="+mj-ea"/>
                <a:ea typeface="+mj-ea"/>
              </a:rPr>
              <a:t>）性能测试方案及报告，报告中包含性能状态分析结果、性能测试用例及性能测试历史数据 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368" y="3096543"/>
            <a:ext cx="7602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0" dirty="0" smtClean="0">
                <a:solidFill>
                  <a:srgbClr val="FF0000"/>
                </a:solidFill>
                <a:latin typeface="+mj-ea"/>
                <a:ea typeface="+mj-ea"/>
              </a:rPr>
              <a:t>升级、任务或其他型项目输出文档：</a:t>
            </a:r>
            <a:endParaRPr lang="en-US" altLang="zh-CN" b="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j-ea"/>
                <a:ea typeface="+mj-ea"/>
              </a:rPr>
              <a:t> </a:t>
            </a:r>
            <a:r>
              <a:rPr lang="en-US" altLang="zh-CN" b="0" dirty="0" smtClean="0">
                <a:latin typeface="+mj-ea"/>
                <a:ea typeface="+mj-ea"/>
              </a:rPr>
              <a:t>   1</a:t>
            </a:r>
            <a:r>
              <a:rPr lang="zh-CN" altLang="en-US" b="0" dirty="0">
                <a:latin typeface="+mj-ea"/>
                <a:ea typeface="+mj-ea"/>
              </a:rPr>
              <a:t>）性能需求文档</a:t>
            </a:r>
            <a:endParaRPr lang="en-US" altLang="zh-CN" b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j-ea"/>
                <a:ea typeface="+mj-ea"/>
              </a:rPr>
              <a:t>    2</a:t>
            </a:r>
            <a:r>
              <a:rPr lang="zh-CN" altLang="en-US" b="0" dirty="0" smtClean="0">
                <a:latin typeface="+mj-ea"/>
                <a:ea typeface="+mj-ea"/>
              </a:rPr>
              <a:t>）性能</a:t>
            </a:r>
            <a:r>
              <a:rPr lang="zh-CN" altLang="en-US" b="0" dirty="0">
                <a:latin typeface="+mj-ea"/>
                <a:ea typeface="+mj-ea"/>
              </a:rPr>
              <a:t>测试用例及性能测试历史数据 </a:t>
            </a:r>
            <a:endParaRPr lang="en-US" altLang="zh-CN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1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2090" y="43224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 smtClean="0">
                <a:latin typeface="+mj-ea"/>
                <a:ea typeface="+mj-ea"/>
              </a:rPr>
              <a:t>性能测试文档范本</a:t>
            </a:r>
            <a:endParaRPr lang="en-US" altLang="zh-CN" sz="2400" kern="0" dirty="0">
              <a:latin typeface="+mj-ea"/>
              <a:ea typeface="+mj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235492"/>
              </p:ext>
            </p:extLst>
          </p:nvPr>
        </p:nvGraphicFramePr>
        <p:xfrm>
          <a:off x="2052290" y="158437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2290" y="158437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426126"/>
              </p:ext>
            </p:extLst>
          </p:nvPr>
        </p:nvGraphicFramePr>
        <p:xfrm>
          <a:off x="4284538" y="151236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工作表" showAsIcon="1" r:id="rId5" imgW="914400" imgH="828720" progId="Excel.Sheet.12">
                  <p:embed/>
                </p:oleObj>
              </mc:Choice>
              <mc:Fallback>
                <p:oleObj name="工作表" showAsIcon="1" r:id="rId5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4538" y="151236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405151"/>
              </p:ext>
            </p:extLst>
          </p:nvPr>
        </p:nvGraphicFramePr>
        <p:xfrm>
          <a:off x="2124298" y="2880519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工作表" showAsIcon="1" r:id="rId7" imgW="914400" imgH="828720" progId="Excel.Sheet.12">
                  <p:embed/>
                </p:oleObj>
              </mc:Choice>
              <mc:Fallback>
                <p:oleObj name="工作表" showAsIcon="1" r:id="rId7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4298" y="2880519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604840"/>
              </p:ext>
            </p:extLst>
          </p:nvPr>
        </p:nvGraphicFramePr>
        <p:xfrm>
          <a:off x="4356546" y="2808511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文档" showAsIcon="1" r:id="rId9" imgW="914400" imgH="828720" progId="Word.Document.12">
                  <p:embed/>
                </p:oleObj>
              </mc:Choice>
              <mc:Fallback>
                <p:oleObj name="文档" showAsIcon="1" r:id="rId9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56546" y="2808511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30" y="1296343"/>
            <a:ext cx="19431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4" name="Object 270"/>
          <p:cNvGraphicFramePr>
            <a:graphicFrameLocks noChangeAspect="1"/>
          </p:cNvGraphicFramePr>
          <p:nvPr/>
        </p:nvGraphicFramePr>
        <p:xfrm>
          <a:off x="2500313" y="2593975"/>
          <a:ext cx="3516312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" r:id="rId3" imgW="5349875" imgH="2911475" progId="">
                  <p:embed/>
                </p:oleObj>
              </mc:Choice>
              <mc:Fallback>
                <p:oleObj r:id="rId3" imgW="5349875" imgH="2911475" progId="">
                  <p:embed/>
                  <p:pic>
                    <p:nvPicPr>
                      <p:cNvPr id="0" name="Picture 13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2593975"/>
                        <a:ext cx="3516312" cy="191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859088" y="1154113"/>
            <a:ext cx="3276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6600" dirty="0">
                <a:solidFill>
                  <a:srgbClr val="66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谢    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1437" y="504256"/>
            <a:ext cx="8893621" cy="607441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 smtClean="0">
                <a:solidFill>
                  <a:schemeClr val="tx1"/>
                </a:solidFill>
                <a:latin typeface="+mj-ea"/>
              </a:rPr>
              <a:t>性能测试流程</a:t>
            </a:r>
            <a:endParaRPr lang="en-US" altLang="zh-CN" sz="2400" kern="0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05360" y="1038202"/>
            <a:ext cx="1800200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dirty="0" smtClean="0">
                <a:latin typeface="+mj-ea"/>
                <a:ea typeface="+mj-ea"/>
              </a:rPr>
              <a:t>性能测试需求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90371" y="1584375"/>
            <a:ext cx="1800201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dirty="0" smtClean="0">
                <a:latin typeface="+mj-ea"/>
                <a:ea typeface="+mj-ea"/>
              </a:rPr>
              <a:t>设计测试用例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805360" y="2175980"/>
            <a:ext cx="1800200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dirty="0" smtClean="0">
                <a:latin typeface="+mj-ea"/>
                <a:ea typeface="+mj-ea"/>
              </a:rPr>
              <a:t>性能测试方案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3659741" y="1398242"/>
            <a:ext cx="45719" cy="1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3677311" y="1968541"/>
            <a:ext cx="45719" cy="1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3716398" y="2533880"/>
            <a:ext cx="45719" cy="1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833761" y="2749867"/>
            <a:ext cx="1800200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dirty="0" smtClean="0">
                <a:latin typeface="+mj-ea"/>
                <a:ea typeface="+mj-ea"/>
              </a:rPr>
              <a:t>测试环境搭建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728104" y="3109907"/>
            <a:ext cx="45719" cy="1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837340" y="3313641"/>
            <a:ext cx="1781528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dirty="0" smtClean="0">
                <a:latin typeface="+mj-ea"/>
                <a:ea typeface="+mj-ea"/>
              </a:rPr>
              <a:t>性能测试执行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3739257" y="3719958"/>
            <a:ext cx="45719" cy="1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850863" y="3941395"/>
            <a:ext cx="1800200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dirty="0" smtClean="0">
                <a:latin typeface="+mj-ea"/>
                <a:ea typeface="+mj-ea"/>
              </a:rPr>
              <a:t>测试结果分析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3771400" y="4321579"/>
            <a:ext cx="45719" cy="1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857825" y="4553135"/>
            <a:ext cx="1800200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dirty="0" smtClean="0">
                <a:latin typeface="+mj-ea"/>
                <a:ea typeface="+mj-ea"/>
              </a:rPr>
              <a:t>性能测试报告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926384" y="3914241"/>
            <a:ext cx="1440160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dirty="0" smtClean="0">
                <a:latin typeface="+mj-ea"/>
                <a:ea typeface="+mj-ea"/>
              </a:rPr>
              <a:t>系统调优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4772489" y="4053060"/>
            <a:ext cx="1080120" cy="82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2610" y="3796908"/>
            <a:ext cx="828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不达标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44" name="曲线连接符 43"/>
          <p:cNvCxnSpPr>
            <a:stCxn id="34" idx="3"/>
          </p:cNvCxnSpPr>
          <p:nvPr/>
        </p:nvCxnSpPr>
        <p:spPr>
          <a:xfrm flipH="1" flipV="1">
            <a:off x="4666399" y="3493661"/>
            <a:ext cx="2700145" cy="600600"/>
          </a:xfrm>
          <a:prstGeom prst="curvedConnector3">
            <a:avLst>
              <a:gd name="adj1" fmla="val -846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7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04255"/>
            <a:ext cx="9001125" cy="63150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 smtClean="0">
                <a:solidFill>
                  <a:schemeClr val="tx1"/>
                </a:solidFill>
                <a:latin typeface="+mn-ea"/>
                <a:ea typeface="+mn-ea"/>
              </a:rPr>
              <a:t>性能测试之测试需求</a:t>
            </a:r>
            <a:endParaRPr lang="en-US" altLang="zh-CN" sz="2400" kern="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10" name="组合 13"/>
          <p:cNvGrpSpPr>
            <a:grpSpLocks/>
          </p:cNvGrpSpPr>
          <p:nvPr/>
        </p:nvGrpSpPr>
        <p:grpSpPr bwMode="auto">
          <a:xfrm>
            <a:off x="1" y="1395720"/>
            <a:ext cx="8850929" cy="1124759"/>
            <a:chOff x="270476" y="-108635"/>
            <a:chExt cx="7581459" cy="1719916"/>
          </a:xfrm>
        </p:grpSpPr>
        <p:sp>
          <p:nvSpPr>
            <p:cNvPr id="11" name="五边形 11"/>
            <p:cNvSpPr>
              <a:spLocks noChangeArrowheads="1"/>
            </p:cNvSpPr>
            <p:nvPr/>
          </p:nvSpPr>
          <p:spPr bwMode="auto">
            <a:xfrm rot="10800000">
              <a:off x="270476" y="-108635"/>
              <a:ext cx="7581459" cy="1719916"/>
            </a:xfrm>
            <a:custGeom>
              <a:avLst/>
              <a:gdLst>
                <a:gd name="T0" fmla="*/ 0 w 7581459"/>
                <a:gd name="T1" fmla="*/ 0 h 1633933"/>
                <a:gd name="T2" fmla="*/ 6707932 w 7581459"/>
                <a:gd name="T3" fmla="*/ 0 h 1633933"/>
                <a:gd name="T4" fmla="*/ 7581459 w 7581459"/>
                <a:gd name="T5" fmla="*/ 383334 h 1633933"/>
                <a:gd name="T6" fmla="*/ 6707932 w 7581459"/>
                <a:gd name="T7" fmla="*/ 1633933 h 1633933"/>
                <a:gd name="T8" fmla="*/ 0 w 7581459"/>
                <a:gd name="T9" fmla="*/ 1633933 h 1633933"/>
                <a:gd name="T10" fmla="*/ 0 w 7581459"/>
                <a:gd name="T11" fmla="*/ 0 h 16339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81459"/>
                <a:gd name="T19" fmla="*/ 0 h 1633933"/>
                <a:gd name="T20" fmla="*/ 7581459 w 7581459"/>
                <a:gd name="T21" fmla="*/ 1633933 h 16339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81459" h="1633933">
                  <a:moveTo>
                    <a:pt x="0" y="0"/>
                  </a:moveTo>
                  <a:lnTo>
                    <a:pt x="6707932" y="0"/>
                  </a:lnTo>
                  <a:lnTo>
                    <a:pt x="7581459" y="383334"/>
                  </a:lnTo>
                  <a:lnTo>
                    <a:pt x="6707932" y="1633933"/>
                  </a:lnTo>
                  <a:lnTo>
                    <a:pt x="0" y="1633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7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12" name="矩形 3"/>
            <p:cNvSpPr>
              <a:spLocks noChangeArrowheads="1"/>
            </p:cNvSpPr>
            <p:nvPr/>
          </p:nvSpPr>
          <p:spPr bwMode="auto">
            <a:xfrm>
              <a:off x="983217" y="42654"/>
              <a:ext cx="6832810" cy="1055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从客户处了解并获得真实场景数据，得到业务量分布图、业务量增长分布图以及关键业务量等，另外还有目标软件运行的硬件配置、应用环境、网络环境及数据库规模等。</a:t>
              </a:r>
              <a:endParaRPr lang="zh-CN" altLang="en-US" sz="16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8074" y="962900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0" dirty="0" smtClean="0">
                <a:latin typeface="+mj-ea"/>
                <a:ea typeface="+mj-ea"/>
              </a:rPr>
              <a:t>产品</a:t>
            </a:r>
            <a:r>
              <a:rPr lang="zh-CN" altLang="en-US" b="0" dirty="0" smtClean="0">
                <a:latin typeface="+mj-ea"/>
                <a:ea typeface="+mj-ea"/>
              </a:rPr>
              <a:t>主要</a:t>
            </a:r>
            <a:r>
              <a:rPr lang="zh-CN" altLang="zh-CN" b="0" dirty="0" smtClean="0">
                <a:latin typeface="+mj-ea"/>
                <a:ea typeface="+mj-ea"/>
              </a:rPr>
              <a:t>从</a:t>
            </a:r>
            <a:r>
              <a:rPr lang="zh-CN" altLang="en-US" b="0" dirty="0" smtClean="0">
                <a:latin typeface="+mj-ea"/>
                <a:ea typeface="+mj-ea"/>
              </a:rPr>
              <a:t>以下几个方面来提取性能需求：</a:t>
            </a:r>
            <a:endParaRPr lang="en-US" altLang="zh-CN" b="0" dirty="0" smtClean="0">
              <a:latin typeface="+mj-ea"/>
              <a:ea typeface="+mj-ea"/>
            </a:endParaRPr>
          </a:p>
        </p:txBody>
      </p: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-42119" y="2880519"/>
            <a:ext cx="8893049" cy="1124759"/>
            <a:chOff x="270476" y="-108635"/>
            <a:chExt cx="7581459" cy="1719916"/>
          </a:xfrm>
        </p:grpSpPr>
        <p:sp>
          <p:nvSpPr>
            <p:cNvPr id="15" name="五边形 11"/>
            <p:cNvSpPr>
              <a:spLocks noChangeArrowheads="1"/>
            </p:cNvSpPr>
            <p:nvPr/>
          </p:nvSpPr>
          <p:spPr bwMode="auto">
            <a:xfrm rot="10800000">
              <a:off x="270476" y="-108635"/>
              <a:ext cx="7581459" cy="1719916"/>
            </a:xfrm>
            <a:custGeom>
              <a:avLst/>
              <a:gdLst>
                <a:gd name="T0" fmla="*/ 0 w 7581459"/>
                <a:gd name="T1" fmla="*/ 0 h 1633933"/>
                <a:gd name="T2" fmla="*/ 6707932 w 7581459"/>
                <a:gd name="T3" fmla="*/ 0 h 1633933"/>
                <a:gd name="T4" fmla="*/ 7581459 w 7581459"/>
                <a:gd name="T5" fmla="*/ 383334 h 1633933"/>
                <a:gd name="T6" fmla="*/ 6707932 w 7581459"/>
                <a:gd name="T7" fmla="*/ 1633933 h 1633933"/>
                <a:gd name="T8" fmla="*/ 0 w 7581459"/>
                <a:gd name="T9" fmla="*/ 1633933 h 1633933"/>
                <a:gd name="T10" fmla="*/ 0 w 7581459"/>
                <a:gd name="T11" fmla="*/ 0 h 16339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81459"/>
                <a:gd name="T19" fmla="*/ 0 h 1633933"/>
                <a:gd name="T20" fmla="*/ 7581459 w 7581459"/>
                <a:gd name="T21" fmla="*/ 1633933 h 16339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81459" h="1633933">
                  <a:moveTo>
                    <a:pt x="0" y="0"/>
                  </a:moveTo>
                  <a:lnTo>
                    <a:pt x="6707932" y="0"/>
                  </a:lnTo>
                  <a:lnTo>
                    <a:pt x="7581459" y="383334"/>
                  </a:lnTo>
                  <a:lnTo>
                    <a:pt x="6707932" y="1633933"/>
                  </a:lnTo>
                  <a:lnTo>
                    <a:pt x="0" y="1633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7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16" name="矩形 3"/>
            <p:cNvSpPr>
              <a:spLocks noChangeArrowheads="1"/>
            </p:cNvSpPr>
            <p:nvPr/>
          </p:nvSpPr>
          <p:spPr bwMode="auto">
            <a:xfrm>
              <a:off x="983217" y="42654"/>
              <a:ext cx="6832810" cy="1270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从项目经理处了解资源占用严重（引起</a:t>
              </a:r>
              <a:r>
                <a:rPr lang="en-US" altLang="zh-CN" sz="1600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I/O</a:t>
              </a:r>
              <a:r>
                <a:rPr lang="zh-CN" altLang="en-US" sz="1600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非常大，如某些业务查询或提交时，检索出大量的数据记录或需要向多个表存取数据等），可能存在性能瓶颈的测试点。</a:t>
              </a:r>
              <a:endParaRPr lang="zh-CN" altLang="en-US" sz="16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1" y="4416750"/>
            <a:ext cx="8850929" cy="1124759"/>
            <a:chOff x="270476" y="-108635"/>
            <a:chExt cx="7581459" cy="1719916"/>
          </a:xfrm>
        </p:grpSpPr>
        <p:sp>
          <p:nvSpPr>
            <p:cNvPr id="19" name="五边形 11"/>
            <p:cNvSpPr>
              <a:spLocks noChangeArrowheads="1"/>
            </p:cNvSpPr>
            <p:nvPr/>
          </p:nvSpPr>
          <p:spPr bwMode="auto">
            <a:xfrm rot="10800000">
              <a:off x="270476" y="-108635"/>
              <a:ext cx="7581459" cy="1719916"/>
            </a:xfrm>
            <a:custGeom>
              <a:avLst/>
              <a:gdLst>
                <a:gd name="T0" fmla="*/ 0 w 7581459"/>
                <a:gd name="T1" fmla="*/ 0 h 1633933"/>
                <a:gd name="T2" fmla="*/ 6707932 w 7581459"/>
                <a:gd name="T3" fmla="*/ 0 h 1633933"/>
                <a:gd name="T4" fmla="*/ 7581459 w 7581459"/>
                <a:gd name="T5" fmla="*/ 383334 h 1633933"/>
                <a:gd name="T6" fmla="*/ 6707932 w 7581459"/>
                <a:gd name="T7" fmla="*/ 1633933 h 1633933"/>
                <a:gd name="T8" fmla="*/ 0 w 7581459"/>
                <a:gd name="T9" fmla="*/ 1633933 h 1633933"/>
                <a:gd name="T10" fmla="*/ 0 w 7581459"/>
                <a:gd name="T11" fmla="*/ 0 h 16339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81459"/>
                <a:gd name="T19" fmla="*/ 0 h 1633933"/>
                <a:gd name="T20" fmla="*/ 7581459 w 7581459"/>
                <a:gd name="T21" fmla="*/ 1633933 h 16339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81459" h="1633933">
                  <a:moveTo>
                    <a:pt x="0" y="0"/>
                  </a:moveTo>
                  <a:lnTo>
                    <a:pt x="6707932" y="0"/>
                  </a:lnTo>
                  <a:lnTo>
                    <a:pt x="7581459" y="383334"/>
                  </a:lnTo>
                  <a:lnTo>
                    <a:pt x="6707932" y="1633933"/>
                  </a:lnTo>
                  <a:lnTo>
                    <a:pt x="0" y="1633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7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20" name="矩形 3"/>
            <p:cNvSpPr>
              <a:spLocks noChangeArrowheads="1"/>
            </p:cNvSpPr>
            <p:nvPr/>
          </p:nvSpPr>
          <p:spPr bwMode="auto">
            <a:xfrm>
              <a:off x="983217" y="42654"/>
              <a:ext cx="6832810" cy="1270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后续运维将实现线上监控进行收集性能问题，后期产品经理可从运维处获得本产品的负面清单。</a:t>
              </a:r>
              <a:endParaRPr lang="zh-CN" altLang="en-US" sz="16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4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074" y="576263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黑体" pitchFamily="49" charset="-122"/>
                <a:ea typeface="黑体" pitchFamily="49" charset="-122"/>
              </a:rPr>
              <a:t>性能测试之测试需求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090" y="1368351"/>
            <a:ext cx="856895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0" dirty="0" smtClean="0">
                <a:latin typeface="+mj-ea"/>
                <a:ea typeface="+mj-ea"/>
              </a:rPr>
              <a:t>项目立项时，产品经理需提供性能需求文档给</a:t>
            </a:r>
            <a:r>
              <a:rPr lang="en-US" altLang="zh-CN" b="0" dirty="0" smtClean="0">
                <a:latin typeface="+mj-ea"/>
                <a:ea typeface="+mj-ea"/>
              </a:rPr>
              <a:t>TPM</a:t>
            </a:r>
            <a:r>
              <a:rPr lang="zh-CN" altLang="en-US" b="0" dirty="0" smtClean="0">
                <a:latin typeface="+mj-ea"/>
                <a:ea typeface="+mj-ea"/>
              </a:rPr>
              <a:t>；</a:t>
            </a:r>
            <a:endParaRPr lang="en-US" altLang="zh-CN" b="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0" dirty="0" smtClean="0">
                <a:latin typeface="+mj-ea"/>
                <a:ea typeface="+mj-ea"/>
              </a:rPr>
              <a:t>针对目前产品经理不知如何进行性能需求提取，现阶段</a:t>
            </a:r>
            <a:r>
              <a:rPr lang="en-US" altLang="zh-CN" b="0" dirty="0" smtClean="0">
                <a:latin typeface="+mj-ea"/>
                <a:ea typeface="+mj-ea"/>
              </a:rPr>
              <a:t>TPM</a:t>
            </a:r>
            <a:r>
              <a:rPr lang="zh-CN" altLang="en-US" b="0" dirty="0" smtClean="0">
                <a:latin typeface="+mj-ea"/>
                <a:ea typeface="+mj-ea"/>
              </a:rPr>
              <a:t>可在需求评审阶段协助产品进行分析和评估，必要时进行督促。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106" y="3208636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需求提取原则：潜在性能瓶颈的全覆盖，也需注意从实际出发，无须过度测试。</a:t>
            </a:r>
            <a:endParaRPr lang="zh-CN" altLang="en-US" sz="24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67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86" y="2653606"/>
            <a:ext cx="8424936" cy="286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08074" y="49049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黑体" pitchFamily="49" charset="-122"/>
                <a:ea typeface="黑体" pitchFamily="49" charset="-122"/>
              </a:rPr>
              <a:t>性能测试</a:t>
            </a:r>
            <a:r>
              <a:rPr lang="zh-CN" altLang="en-US" sz="2400" kern="0" dirty="0" smtClean="0">
                <a:latin typeface="黑体" pitchFamily="49" charset="-122"/>
                <a:ea typeface="黑体" pitchFamily="49" charset="-122"/>
              </a:rPr>
              <a:t>之测试需求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3348434" y="1794550"/>
            <a:ext cx="1370436" cy="720080"/>
          </a:xfrm>
          <a:prstGeom prst="wedgeEllipse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业务数据量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7380882" y="1727973"/>
            <a:ext cx="1584176" cy="792088"/>
          </a:xfrm>
          <a:prstGeom prst="wedgeEllipse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调研情况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1448" y="952157"/>
            <a:ext cx="853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业务数据量：</a:t>
            </a:r>
            <a:r>
              <a:rPr lang="zh-CN" altLang="en-US" b="0" dirty="0"/>
              <a:t>如使用对象、上传</a:t>
            </a:r>
            <a:r>
              <a:rPr lang="en-US" altLang="zh-CN" b="0" dirty="0"/>
              <a:t>/</a:t>
            </a:r>
            <a:r>
              <a:rPr lang="zh-CN" altLang="en-US" b="0" dirty="0"/>
              <a:t>下载文件大小、查询相关数据量</a:t>
            </a:r>
            <a:r>
              <a:rPr lang="zh-CN" altLang="en-US" b="0" dirty="0" smtClean="0"/>
              <a:t>等，没有可忽略</a:t>
            </a:r>
            <a:endParaRPr lang="zh-CN" altLang="en-US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201448" y="1358641"/>
            <a:ext cx="853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调研情况：</a:t>
            </a:r>
            <a:r>
              <a:rPr lang="zh-CN" altLang="en-US" b="0" dirty="0"/>
              <a:t>线上真实使用情况，</a:t>
            </a:r>
            <a:r>
              <a:rPr lang="zh-CN" altLang="en-US" b="0" dirty="0" smtClean="0"/>
              <a:t>如</a:t>
            </a:r>
            <a:r>
              <a:rPr lang="zh-CN" altLang="en-US" b="0" dirty="0" smtClean="0">
                <a:solidFill>
                  <a:srgbClr val="FF0000"/>
                </a:solidFill>
              </a:rPr>
              <a:t>服务器环境</a:t>
            </a:r>
            <a:r>
              <a:rPr lang="zh-CN" altLang="en-US" b="0" dirty="0"/>
              <a:t>、用户数据等</a:t>
            </a:r>
          </a:p>
        </p:txBody>
      </p:sp>
    </p:spTree>
    <p:extLst>
      <p:ext uri="{BB962C8B-B14F-4D97-AF65-F5344CB8AC3E}">
        <p14:creationId xmlns:p14="http://schemas.microsoft.com/office/powerpoint/2010/main" val="26448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074" y="49049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>
                <a:latin typeface="黑体" pitchFamily="49" charset="-122"/>
                <a:ea typeface="黑体" pitchFamily="49" charset="-122"/>
              </a:rPr>
              <a:t>性能测试之需求分析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72570" y="1145841"/>
            <a:ext cx="720080" cy="2160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40522" y="648271"/>
            <a:ext cx="2088232" cy="43204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哪里有问题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357596"/>
              </p:ext>
            </p:extLst>
          </p:nvPr>
        </p:nvGraphicFramePr>
        <p:xfrm>
          <a:off x="324098" y="1656383"/>
          <a:ext cx="8280920" cy="3384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02"/>
                <a:gridCol w="427348"/>
                <a:gridCol w="913352"/>
                <a:gridCol w="1491529"/>
                <a:gridCol w="603316"/>
                <a:gridCol w="343554"/>
                <a:gridCol w="343554"/>
                <a:gridCol w="586556"/>
                <a:gridCol w="519522"/>
                <a:gridCol w="519522"/>
                <a:gridCol w="712247"/>
                <a:gridCol w="687109"/>
                <a:gridCol w="687109"/>
              </a:tblGrid>
              <a:tr h="3150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u="none" strike="noStrike">
                          <a:effectLst/>
                        </a:rPr>
                        <a:t>编号</a:t>
                      </a:r>
                      <a:endParaRPr lang="zh-CN" altLang="en-US" sz="7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测试点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目的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功能描述 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业务数据量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在线数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并发数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u="none" strike="noStrike">
                          <a:effectLst/>
                        </a:rPr>
                        <a:t>90%</a:t>
                      </a:r>
                      <a:r>
                        <a:rPr lang="zh-CN" altLang="en-US" sz="600" u="none" strike="noStrike">
                          <a:effectLst/>
                        </a:rPr>
                        <a:t>响应时间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事务成功率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TPS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内存平均使用率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CPU</a:t>
                      </a:r>
                      <a:r>
                        <a:rPr lang="zh-CN" altLang="en-US" sz="600" u="none" strike="noStrike">
                          <a:effectLst/>
                        </a:rPr>
                        <a:t>平均使用率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调研情况</a:t>
                      </a:r>
                      <a:endParaRPr lang="zh-CN" altLang="en-US" sz="6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</a:tr>
              <a:tr h="2790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Case.001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访问首页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r>
                        <a:rPr lang="zh-CN" altLang="en-US" sz="600" u="none" strike="noStrike">
                          <a:effectLst/>
                        </a:rPr>
                        <a:t>个用户访问学校首页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200</a:t>
                      </a:r>
                      <a:r>
                        <a:rPr lang="zh-CN" altLang="en-US" sz="600" u="none" strike="noStrike">
                          <a:effectLst/>
                        </a:rPr>
                        <a:t>个用户访问，加载完成学校首页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≦5s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线上真实使用情况，如测试环境、用户数据等</a:t>
                      </a:r>
                      <a:endParaRPr lang="zh-CN" altLang="en-US" sz="600" b="0" i="1" u="none" strike="noStrike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</a:tr>
              <a:tr h="2790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Case.002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浏览视频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100</a:t>
                      </a:r>
                      <a:r>
                        <a:rPr lang="zh-CN" altLang="en-US" sz="600" u="none" strike="noStrike">
                          <a:effectLst/>
                        </a:rPr>
                        <a:t>个用户浏览视频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100</a:t>
                      </a:r>
                      <a:r>
                        <a:rPr lang="zh-CN" altLang="en-US" sz="600" u="none" strike="noStrike">
                          <a:effectLst/>
                        </a:rPr>
                        <a:t>个用户访问“实训软件”下“视频演示</a:t>
                      </a:r>
                      <a:r>
                        <a:rPr lang="en-US" altLang="zh-CN" sz="600" u="none" strike="noStrike">
                          <a:effectLst/>
                        </a:rPr>
                        <a:t>'</a:t>
                      </a:r>
                      <a:r>
                        <a:rPr lang="zh-CN" altLang="en-US" sz="600" u="none" strike="noStrike">
                          <a:effectLst/>
                        </a:rPr>
                        <a:t>按钮，加载视频播放器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≦10s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95%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&lt;95%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&lt;95%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90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Case.003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浏览视频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100</a:t>
                      </a:r>
                      <a:r>
                        <a:rPr lang="zh-CN" altLang="en-US" sz="600" u="none" strike="noStrike">
                          <a:effectLst/>
                        </a:rPr>
                        <a:t>个用户浏览视频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100</a:t>
                      </a:r>
                      <a:r>
                        <a:rPr lang="zh-CN" altLang="en-US" sz="600" u="none" strike="noStrike">
                          <a:effectLst/>
                        </a:rPr>
                        <a:t>个用户访问“创业学院”下“简介”部分视频自动加载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≦10s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95%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&lt;95%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&lt;95%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90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Case.004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浏览新闻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r>
                        <a:rPr lang="zh-CN" altLang="en-US" sz="600" u="none" strike="noStrike">
                          <a:effectLst/>
                        </a:rPr>
                        <a:t>个用户浏览新闻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r>
                        <a:rPr lang="zh-CN" altLang="en-US" sz="600" u="none" strike="noStrike">
                          <a:effectLst/>
                        </a:rPr>
                        <a:t>个用户浏览“活动现场”栏目下新闻详情页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≦3s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90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Case.005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浏览新闻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r>
                        <a:rPr lang="zh-CN" altLang="en-US" sz="600" u="none" strike="noStrike">
                          <a:effectLst/>
                        </a:rPr>
                        <a:t>个用户浏览新闻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 dirty="0">
                          <a:effectLst/>
                        </a:rPr>
                        <a:t>300</a:t>
                      </a:r>
                      <a:r>
                        <a:rPr lang="zh-CN" altLang="en-US" sz="600" u="none" strike="noStrike" dirty="0">
                          <a:effectLst/>
                        </a:rPr>
                        <a:t>个用户浏览“典型案例”栏目下新闻详情页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≦3s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90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Case.006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浏览新闻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r>
                        <a:rPr lang="zh-CN" altLang="en-US" sz="600" u="none" strike="noStrike">
                          <a:effectLst/>
                        </a:rPr>
                        <a:t>个用户浏览新闻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r>
                        <a:rPr lang="zh-CN" altLang="en-US" sz="600" u="none" strike="noStrike">
                          <a:effectLst/>
                        </a:rPr>
                        <a:t>个用户浏览“动态资讯”栏目下新闻详情页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≦3s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90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Case.007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浏览新闻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r>
                        <a:rPr lang="zh-CN" altLang="en-US" sz="600" u="none" strike="noStrike">
                          <a:effectLst/>
                        </a:rPr>
                        <a:t>个用户浏览新闻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r>
                        <a:rPr lang="zh-CN" altLang="en-US" sz="600" u="none" strike="noStrike">
                          <a:effectLst/>
                        </a:rPr>
                        <a:t>个用户浏览“创业学院”栏目下新闻详情页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≦3s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99%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&lt;90%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903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MixedCase.001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90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90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90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 dirty="0">
                          <a:effectLst/>
                        </a:rPr>
                        <a:t>　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50" marR="6150" marT="61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9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6642" y="464940"/>
            <a:ext cx="8972550" cy="5896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 smtClean="0">
                <a:latin typeface="+mn-ea"/>
                <a:ea typeface="+mn-ea"/>
              </a:rPr>
              <a:t>性能测试流程之测试用例</a:t>
            </a:r>
            <a:endParaRPr lang="en-US" altLang="zh-CN" sz="2400" kern="0" dirty="0" smtClean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4098" y="1054597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dirty="0" smtClean="0">
                <a:latin typeface="+mj-ea"/>
                <a:ea typeface="+mj-ea"/>
              </a:rPr>
              <a:t>TPM</a:t>
            </a:r>
            <a:r>
              <a:rPr lang="zh-CN" altLang="en-US" b="0" dirty="0" smtClean="0">
                <a:latin typeface="+mj-ea"/>
                <a:ea typeface="+mj-ea"/>
              </a:rPr>
              <a:t>根据产品给出的性能需求，在准入测试和集成测试阶段进行性能测试用例覆盖。</a:t>
            </a:r>
            <a:endParaRPr lang="en-US" altLang="zh-CN" b="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b="0" dirty="0" smtClean="0">
                <a:latin typeface="+mj-ea"/>
                <a:ea typeface="+mj-ea"/>
              </a:rPr>
              <a:t>新产品，</a:t>
            </a:r>
            <a:r>
              <a:rPr lang="en-US" altLang="zh-CN" b="0" dirty="0" smtClean="0">
                <a:latin typeface="+mj-ea"/>
                <a:ea typeface="+mj-ea"/>
              </a:rPr>
              <a:t>TPM</a:t>
            </a:r>
            <a:r>
              <a:rPr lang="zh-CN" altLang="en-US" b="0" dirty="0" smtClean="0">
                <a:latin typeface="+mj-ea"/>
                <a:ea typeface="+mj-ea"/>
              </a:rPr>
              <a:t>需向产品</a:t>
            </a:r>
            <a:r>
              <a:rPr lang="en-US" altLang="zh-CN" b="0" dirty="0" smtClean="0">
                <a:latin typeface="+mj-ea"/>
                <a:ea typeface="+mj-ea"/>
              </a:rPr>
              <a:t>/</a:t>
            </a:r>
            <a:r>
              <a:rPr lang="zh-CN" altLang="en-US" b="0" dirty="0" smtClean="0">
                <a:latin typeface="+mj-ea"/>
                <a:ea typeface="+mj-ea"/>
              </a:rPr>
              <a:t>开发了解业务架构，编写测试用例</a:t>
            </a:r>
            <a:endParaRPr lang="en-US" altLang="zh-CN" b="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b="0" dirty="0">
                <a:latin typeface="+mj-ea"/>
                <a:ea typeface="+mj-ea"/>
              </a:rPr>
              <a:t>已</a:t>
            </a:r>
            <a:r>
              <a:rPr lang="zh-CN" altLang="en-US" b="0" dirty="0" smtClean="0">
                <a:latin typeface="+mj-ea"/>
                <a:ea typeface="+mj-ea"/>
              </a:rPr>
              <a:t>有产品，</a:t>
            </a:r>
            <a:r>
              <a:rPr lang="en-US" altLang="zh-CN" b="0" dirty="0" smtClean="0">
                <a:latin typeface="+mj-ea"/>
                <a:ea typeface="+mj-ea"/>
              </a:rPr>
              <a:t>TPM</a:t>
            </a:r>
            <a:r>
              <a:rPr lang="zh-CN" altLang="en-US" b="0" dirty="0" smtClean="0">
                <a:latin typeface="+mj-ea"/>
                <a:ea typeface="+mj-ea"/>
              </a:rPr>
              <a:t>需向产品了解线上真实使用数据，对应进行测试用例编写，同时</a:t>
            </a:r>
            <a:r>
              <a:rPr lang="en-US" altLang="zh-CN" b="0" dirty="0" smtClean="0">
                <a:latin typeface="+mj-ea"/>
                <a:ea typeface="+mj-ea"/>
              </a:rPr>
              <a:t>TPM</a:t>
            </a:r>
            <a:r>
              <a:rPr lang="zh-CN" altLang="en-US" b="0" dirty="0" smtClean="0">
                <a:latin typeface="+mj-ea"/>
                <a:ea typeface="+mj-ea"/>
              </a:rPr>
              <a:t>需了解负面清单，对应进行测试用例编写。</a:t>
            </a:r>
            <a:endParaRPr lang="en-US" altLang="zh-CN" b="0" dirty="0" smtClean="0">
              <a:latin typeface="+mj-ea"/>
              <a:ea typeface="+mj-ea"/>
            </a:endParaRPr>
          </a:p>
          <a:p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098" y="2952527"/>
            <a:ext cx="6120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dirty="0">
                <a:solidFill>
                  <a:srgbClr val="FF0000"/>
                </a:solidFill>
                <a:latin typeface="+mj-ea"/>
                <a:ea typeface="+mj-ea"/>
              </a:rPr>
              <a:t>准</a:t>
            </a:r>
            <a:r>
              <a:rPr lang="zh-CN" altLang="en-US" sz="2000" b="0" dirty="0" smtClean="0">
                <a:solidFill>
                  <a:srgbClr val="FF0000"/>
                </a:solidFill>
                <a:latin typeface="+mj-ea"/>
                <a:ea typeface="+mj-ea"/>
              </a:rPr>
              <a:t>入用例选取标准：</a:t>
            </a:r>
            <a:endParaRPr lang="en-US" altLang="zh-CN" sz="2000" b="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b="0" dirty="0" smtClean="0">
                <a:latin typeface="+mj-ea"/>
                <a:ea typeface="+mj-ea"/>
              </a:rPr>
              <a:t>选择之前产品中出错测试点（负面清单）；</a:t>
            </a:r>
            <a:endParaRPr lang="en-US" altLang="zh-CN" b="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b="0" dirty="0" smtClean="0">
                <a:latin typeface="+mj-ea"/>
                <a:ea typeface="+mj-ea"/>
              </a:rPr>
              <a:t>选取通用测试点，如登录；</a:t>
            </a:r>
            <a:endParaRPr lang="en-US" altLang="zh-CN" b="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b="0" dirty="0" smtClean="0">
                <a:latin typeface="+mj-ea"/>
                <a:ea typeface="+mj-ea"/>
              </a:rPr>
              <a:t>选取重要功能测试点；</a:t>
            </a:r>
            <a:endParaRPr lang="en-US" altLang="zh-CN" b="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0" dirty="0" smtClean="0">
                <a:latin typeface="+mj-ea"/>
                <a:ea typeface="+mj-ea"/>
              </a:rPr>
              <a:t>10%</a:t>
            </a:r>
            <a:r>
              <a:rPr lang="zh-CN" altLang="en-US" b="0" dirty="0" smtClean="0">
                <a:latin typeface="+mj-ea"/>
                <a:ea typeface="+mj-ea"/>
              </a:rPr>
              <a:t>随机选取。</a:t>
            </a:r>
            <a:endParaRPr lang="zh-CN" altLang="en-US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95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6642" y="464940"/>
            <a:ext cx="8972550" cy="5896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kern="0" dirty="0" smtClean="0">
                <a:latin typeface="+mn-ea"/>
                <a:ea typeface="+mn-ea"/>
              </a:rPr>
              <a:t>性能测试流程之测试需求、用例评审</a:t>
            </a:r>
            <a:endParaRPr lang="en-US" altLang="zh-CN" sz="2400" kern="0" dirty="0" smtClean="0">
              <a:latin typeface="+mn-ea"/>
              <a:ea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252090" y="1054597"/>
            <a:ext cx="7992888" cy="42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TPM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完成测试用例编写后，组织用例评审，性能测试人员需参与，完成评审的需求不可随意更改。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可变更的两种情况：</a:t>
            </a:r>
            <a:endParaRPr lang="en-US" altLang="zh-CN" sz="20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）项目本身需求发生变更导致性能需求相应发生变更的，须走变更流程，产品发出需求变更邮件，安排变更需求评审，评审通过后，按变更后需求执行性能测试；</a:t>
            </a:r>
            <a:endParaRPr lang="en-US" altLang="zh-CN" b="0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）开发无能力进行调优而要求降低或取消测试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的，产品须说明缘由，并走特批流程</a:t>
            </a:r>
            <a:r>
              <a:rPr lang="zh-CN" altLang="en-US" sz="1600" b="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zh-CN" altLang="en-US" sz="16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求来设计用例，用例设计的关键在于性能测试点的操作步骤、插入事务点的位置、背景数据和场景策略。</a:t>
            </a:r>
            <a:endParaRPr lang="zh-CN" altLang="en-US" sz="16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34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4c3d7d0933a33fd45722382dd79d43d9bdd57f1"/>
</p:tagLst>
</file>

<file path=ppt/theme/theme1.xml><?xml version="1.0" encoding="utf-8"?>
<a:theme xmlns:a="http://schemas.openxmlformats.org/drawingml/2006/main" name="571TGp_business_light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71TGp_business_light 1">
        <a:dk1>
          <a:srgbClr val="000000"/>
        </a:dk1>
        <a:lt1>
          <a:srgbClr val="CAD4CF"/>
        </a:lt1>
        <a:dk2>
          <a:srgbClr val="425462"/>
        </a:dk2>
        <a:lt2>
          <a:srgbClr val="768A7B"/>
        </a:lt2>
        <a:accent1>
          <a:srgbClr val="DE608D"/>
        </a:accent1>
        <a:accent2>
          <a:srgbClr val="35ADE3"/>
        </a:accent2>
        <a:accent3>
          <a:srgbClr val="E1E6E4"/>
        </a:accent3>
        <a:accent4>
          <a:srgbClr val="000000"/>
        </a:accent4>
        <a:accent5>
          <a:srgbClr val="ECB6C5"/>
        </a:accent5>
        <a:accent6>
          <a:srgbClr val="2F9CCE"/>
        </a:accent6>
        <a:hlink>
          <a:srgbClr val="F6AE4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1TGp_business_light 2">
        <a:dk1>
          <a:srgbClr val="000000"/>
        </a:dk1>
        <a:lt1>
          <a:srgbClr val="C1D0DD"/>
        </a:lt1>
        <a:dk2>
          <a:srgbClr val="335175"/>
        </a:dk2>
        <a:lt2>
          <a:srgbClr val="7C92B6"/>
        </a:lt2>
        <a:accent1>
          <a:srgbClr val="4B93D5"/>
        </a:accent1>
        <a:accent2>
          <a:srgbClr val="65B737"/>
        </a:accent2>
        <a:accent3>
          <a:srgbClr val="DDE4EB"/>
        </a:accent3>
        <a:accent4>
          <a:srgbClr val="000000"/>
        </a:accent4>
        <a:accent5>
          <a:srgbClr val="B1C8E7"/>
        </a:accent5>
        <a:accent6>
          <a:srgbClr val="5BA631"/>
        </a:accent6>
        <a:hlink>
          <a:srgbClr val="CF9F49"/>
        </a:hlink>
        <a:folHlink>
          <a:srgbClr val="C382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1TGp_business_light 3">
        <a:dk1>
          <a:srgbClr val="000000"/>
        </a:dk1>
        <a:lt1>
          <a:srgbClr val="DDD3C9"/>
        </a:lt1>
        <a:dk2>
          <a:srgbClr val="514639"/>
        </a:dk2>
        <a:lt2>
          <a:srgbClr val="A7938B"/>
        </a:lt2>
        <a:accent1>
          <a:srgbClr val="BF9733"/>
        </a:accent1>
        <a:accent2>
          <a:srgbClr val="7FB22C"/>
        </a:accent2>
        <a:accent3>
          <a:srgbClr val="EBE6E1"/>
        </a:accent3>
        <a:accent4>
          <a:srgbClr val="000000"/>
        </a:accent4>
        <a:accent5>
          <a:srgbClr val="DCC9AD"/>
        </a:accent5>
        <a:accent6>
          <a:srgbClr val="72A127"/>
        </a:accent6>
        <a:hlink>
          <a:srgbClr val="D56575"/>
        </a:hlink>
        <a:folHlink>
          <a:srgbClr val="4E8FC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22743</TotalTime>
  <Words>1858</Words>
  <Application>Microsoft Office PowerPoint</Application>
  <PresentationFormat>自定义</PresentationFormat>
  <Paragraphs>354</Paragraphs>
  <Slides>25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571TGp_business_light</vt:lpstr>
      <vt:lpstr>文档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chao.gao@gtafe.com</dc:creator>
  <cp:lastModifiedBy>唐倩</cp:lastModifiedBy>
  <cp:revision>3227</cp:revision>
  <dcterms:created xsi:type="dcterms:W3CDTF">2008-07-11T02:06:48Z</dcterms:created>
  <dcterms:modified xsi:type="dcterms:W3CDTF">2015-12-28T10:36:26Z</dcterms:modified>
</cp:coreProperties>
</file>